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ags/tag13.xml" ContentType="application/vnd.openxmlformats-officedocument.presentationml.tag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rts/chart14.xml" ContentType="application/vnd.openxmlformats-officedocument.drawingml.chart+xml"/>
  <Override PartName="/ppt/tags/tag16.xml" ContentType="application/vnd.openxmlformats-officedocument.presentationml.tags+xml"/>
  <Override PartName="/ppt/charts/chart15.xml" ContentType="application/vnd.openxmlformats-officedocument.drawingml.chart+xml"/>
  <Override PartName="/ppt/notesSlides/notesSlide6.xml" ContentType="application/vnd.openxmlformats-officedocument.presentationml.notesSlide+xml"/>
  <Override PartName="/ppt/charts/chart16.xml" ContentType="application/vnd.openxmlformats-officedocument.drawingml.chart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8"/>
  </p:notesMasterIdLst>
  <p:sldIdLst>
    <p:sldId id="256" r:id="rId2"/>
    <p:sldId id="421" r:id="rId3"/>
    <p:sldId id="257" r:id="rId4"/>
    <p:sldId id="290" r:id="rId5"/>
    <p:sldId id="291" r:id="rId6"/>
    <p:sldId id="439" r:id="rId7"/>
    <p:sldId id="440" r:id="rId8"/>
    <p:sldId id="443" r:id="rId9"/>
    <p:sldId id="416" r:id="rId10"/>
    <p:sldId id="441" r:id="rId11"/>
    <p:sldId id="442" r:id="rId12"/>
    <p:sldId id="444" r:id="rId13"/>
    <p:sldId id="453" r:id="rId14"/>
    <p:sldId id="454" r:id="rId15"/>
    <p:sldId id="445" r:id="rId16"/>
    <p:sldId id="446" r:id="rId17"/>
    <p:sldId id="464" r:id="rId18"/>
    <p:sldId id="465" r:id="rId19"/>
    <p:sldId id="452" r:id="rId20"/>
    <p:sldId id="449" r:id="rId21"/>
    <p:sldId id="450" r:id="rId22"/>
    <p:sldId id="460" r:id="rId23"/>
    <p:sldId id="461" r:id="rId24"/>
    <p:sldId id="462" r:id="rId25"/>
    <p:sldId id="463" r:id="rId26"/>
    <p:sldId id="287" r:id="rId27"/>
  </p:sldIdLst>
  <p:sldSz cx="9144000" cy="5143500" type="screen16x9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43" autoAdjust="0"/>
  </p:normalViewPr>
  <p:slideViewPr>
    <p:cSldViewPr>
      <p:cViewPr>
        <p:scale>
          <a:sx n="98" d="100"/>
          <a:sy n="98" d="100"/>
        </p:scale>
        <p:origin x="-994" y="-2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095179798416017"/>
          <c:y val="7.7089642507129547E-2"/>
          <c:w val="0.42214021037532878"/>
          <c:h val="0.845820714985740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18 - 24 años</c:v>
                </c:pt>
                <c:pt idx="1">
                  <c:v>25 - 35 años</c:v>
                </c:pt>
              </c:strCache>
            </c:strRef>
          </c:cat>
          <c:val>
            <c:numRef>
              <c:f>Hoja1!$B$2:$B$3</c:f>
              <c:numCache>
                <c:formatCode>#,##0%</c:formatCode>
                <c:ptCount val="2"/>
                <c:pt idx="0">
                  <c:v>0.38</c:v>
                </c:pt>
                <c:pt idx="1">
                  <c:v>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2719232"/>
        <c:axId val="32720768"/>
      </c:barChart>
      <c:catAx>
        <c:axId val="32719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2720768"/>
        <c:crosses val="autoZero"/>
        <c:auto val="1"/>
        <c:lblAlgn val="ctr"/>
        <c:lblOffset val="100"/>
        <c:noMultiLvlLbl val="0"/>
      </c:catAx>
      <c:valAx>
        <c:axId val="32720768"/>
        <c:scaling>
          <c:orientation val="minMax"/>
          <c:max val="1"/>
          <c:min val="0"/>
        </c:scaling>
        <c:delete val="1"/>
        <c:axPos val="t"/>
        <c:numFmt formatCode="#,##0%" sourceLinked="1"/>
        <c:majorTickMark val="out"/>
        <c:minorTickMark val="none"/>
        <c:tickLblPos val="nextTo"/>
        <c:crossAx val="32719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74369279344539E-2"/>
          <c:y val="0.2173074642658421"/>
          <c:w val="0.99482169233876505"/>
          <c:h val="0.483367539610869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2567704720165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032956774588282E-3"/>
                  <c:y val="4.2054163776132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700" b="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Hoja1!$A$2:$A$17</c:f>
              <c:strCache>
                <c:ptCount val="16"/>
                <c:pt idx="0">
                  <c:v>18 - 24 años</c:v>
                </c:pt>
                <c:pt idx="1">
                  <c:v>25 - 35 años</c:v>
                </c:pt>
                <c:pt idx="3">
                  <c:v>ABC1</c:v>
                </c:pt>
                <c:pt idx="4">
                  <c:v>C2</c:v>
                </c:pt>
                <c:pt idx="5">
                  <c:v>C3</c:v>
                </c:pt>
                <c:pt idx="6">
                  <c:v>D</c:v>
                </c:pt>
                <c:pt idx="8">
                  <c:v>Santiago</c:v>
                </c:pt>
                <c:pt idx="9">
                  <c:v>Regiones</c:v>
                </c:pt>
                <c:pt idx="11">
                  <c:v>Tiene pareja</c:v>
                </c:pt>
                <c:pt idx="12">
                  <c:v>No tiene pareja</c:v>
                </c:pt>
                <c:pt idx="14">
                  <c:v>Tiene hijos</c:v>
                </c:pt>
                <c:pt idx="15">
                  <c:v>No tiene hijos</c:v>
                </c:pt>
              </c:strCache>
            </c:strRef>
          </c:cat>
          <c:val>
            <c:numRef>
              <c:f>Hoja1!$B$2:$B$17</c:f>
              <c:numCache>
                <c:formatCode>###0%</c:formatCode>
                <c:ptCount val="16"/>
                <c:pt idx="0">
                  <c:v>0.44695193758365265</c:v>
                </c:pt>
                <c:pt idx="1">
                  <c:v>0.32624275838205558</c:v>
                </c:pt>
                <c:pt idx="3">
                  <c:v>0.49725008993505282</c:v>
                </c:pt>
                <c:pt idx="4">
                  <c:v>0.42384721130579384</c:v>
                </c:pt>
                <c:pt idx="5">
                  <c:v>0.40861789402859389</c:v>
                </c:pt>
                <c:pt idx="6">
                  <c:v>0.28083361943712315</c:v>
                </c:pt>
                <c:pt idx="8">
                  <c:v>0.34012186362427427</c:v>
                </c:pt>
                <c:pt idx="9">
                  <c:v>0.39219045785254147</c:v>
                </c:pt>
                <c:pt idx="11">
                  <c:v>0.40440232641542379</c:v>
                </c:pt>
                <c:pt idx="12">
                  <c:v>0.32006767446450213</c:v>
                </c:pt>
                <c:pt idx="14">
                  <c:v>0.34155584679920614</c:v>
                </c:pt>
                <c:pt idx="15">
                  <c:v>0.38328510482862049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5948032"/>
        <c:axId val="55949568"/>
      </c:barChart>
      <c:catAx>
        <c:axId val="559480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 b="0">
                <a:latin typeface="+mj-lt"/>
                <a:ea typeface="Tahoma" pitchFamily="34" charset="0"/>
                <a:cs typeface="Tahoma" pitchFamily="34" charset="0"/>
              </a:defRPr>
            </a:pPr>
            <a:endParaRPr lang="es-CL"/>
          </a:p>
        </c:txPr>
        <c:crossAx val="55949568"/>
        <c:crosses val="autoZero"/>
        <c:auto val="1"/>
        <c:lblAlgn val="ctr"/>
        <c:lblOffset val="100"/>
        <c:noMultiLvlLbl val="0"/>
      </c:catAx>
      <c:valAx>
        <c:axId val="55949568"/>
        <c:scaling>
          <c:orientation val="minMax"/>
          <c:max val="1"/>
          <c:min val="0"/>
        </c:scaling>
        <c:delete val="1"/>
        <c:axPos val="l"/>
        <c:numFmt formatCode="###0%" sourceLinked="1"/>
        <c:majorTickMark val="out"/>
        <c:minorTickMark val="none"/>
        <c:tickLblPos val="nextTo"/>
        <c:crossAx val="55948032"/>
        <c:crosses val="autoZero"/>
        <c:crossBetween val="between"/>
      </c:valAx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158212017569981"/>
          <c:y val="3.7717371285579164E-2"/>
          <c:w val="0.52762148356368266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Sí, trato de aportar mi toque personal en todo y hacer las cosas a mi manera</c:v>
                </c:pt>
                <c:pt idx="1">
                  <c:v>Generalmente sí, pero a veces prefiero seguir los lineamientos de las tendencias y/o de mi entorno</c:v>
                </c:pt>
                <c:pt idx="2">
                  <c:v>Creo que sí, pero no estoy seguro</c:v>
                </c:pt>
                <c:pt idx="3">
                  <c:v>No, no me interesa ser diferente</c:v>
                </c:pt>
              </c:strCache>
            </c:strRef>
          </c:cat>
          <c:val>
            <c:numRef>
              <c:f>Sheet1!$B$2:$B$5</c:f>
              <c:numCache>
                <c:formatCode>###0%</c:formatCode>
                <c:ptCount val="4"/>
                <c:pt idx="0">
                  <c:v>0.5725680464012588</c:v>
                </c:pt>
                <c:pt idx="1">
                  <c:v>0.26054445771253343</c:v>
                </c:pt>
                <c:pt idx="2">
                  <c:v>9.6422562702559042E-2</c:v>
                </c:pt>
                <c:pt idx="3">
                  <c:v>7.046493318364791E-2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867456"/>
        <c:axId val="54869376"/>
      </c:barChart>
      <c:catAx>
        <c:axId val="548674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54869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869376"/>
        <c:scaling>
          <c:orientation val="minMax"/>
          <c:max val="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54867456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158212017569981"/>
          <c:y val="3.7717371285579164E-2"/>
          <c:w val="0.52762148356368266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Sí, siempre me muestro tal como me siento</c:v>
                </c:pt>
                <c:pt idx="1">
                  <c:v>Trato de hacerlo pero a veces no lo logro</c:v>
                </c:pt>
                <c:pt idx="2">
                  <c:v>No, me resulta difícil mostrarme tal como soy</c:v>
                </c:pt>
                <c:pt idx="3">
                  <c:v>No, prefiero adaptarme al contexto</c:v>
                </c:pt>
              </c:strCache>
            </c:strRef>
          </c:cat>
          <c:val>
            <c:numRef>
              <c:f>Sheet1!$B$2:$B$5</c:f>
              <c:numCache>
                <c:formatCode>###0%</c:formatCode>
                <c:ptCount val="4"/>
                <c:pt idx="0">
                  <c:v>0.75437167963067286</c:v>
                </c:pt>
                <c:pt idx="1">
                  <c:v>0.18235532778895241</c:v>
                </c:pt>
                <c:pt idx="2">
                  <c:v>2.932416633205254E-2</c:v>
                </c:pt>
                <c:pt idx="3">
                  <c:v>3.39488262483221E-2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801408"/>
        <c:axId val="148802944"/>
      </c:barChart>
      <c:catAx>
        <c:axId val="1488014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4880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802944"/>
        <c:scaling>
          <c:orientation val="minMax"/>
          <c:max val="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148801408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602438120423546E-2"/>
          <c:y val="3.7717371285579164E-2"/>
          <c:w val="0.94260237301038752"/>
          <c:h val="0.932065573086862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00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Timidez</c:v>
                </c:pt>
                <c:pt idx="1">
                  <c:v>Las tendencias y la moda</c:v>
                </c:pt>
                <c:pt idx="2">
                  <c:v>La opinión de mis amigos/as</c:v>
                </c:pt>
                <c:pt idx="3">
                  <c:v>La opinión de mi familia</c:v>
                </c:pt>
                <c:pt idx="4">
                  <c:v>Lo que piensa y/o dice mi pareja</c:v>
                </c:pt>
                <c:pt idx="5">
                  <c:v>Lo que dicen las mujeres</c:v>
                </c:pt>
                <c:pt idx="6">
                  <c:v>Otras barreras</c:v>
                </c:pt>
              </c:strCache>
            </c:strRef>
          </c:cat>
          <c:val>
            <c:numRef>
              <c:f>Sheet1!$B$2:$B$8</c:f>
              <c:numCache>
                <c:formatCode>###0%</c:formatCode>
                <c:ptCount val="7"/>
                <c:pt idx="0">
                  <c:v>0.56217721391751496</c:v>
                </c:pt>
                <c:pt idx="1">
                  <c:v>0.21926980831766907</c:v>
                </c:pt>
                <c:pt idx="2">
                  <c:v>0.19409432140766331</c:v>
                </c:pt>
                <c:pt idx="3">
                  <c:v>0.13857987330010454</c:v>
                </c:pt>
                <c:pt idx="4">
                  <c:v>9.1058558155197492E-2</c:v>
                </c:pt>
                <c:pt idx="5">
                  <c:v>7.8507635920994107E-2</c:v>
                </c:pt>
                <c:pt idx="6">
                  <c:v>0.24861602046794601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443136"/>
        <c:axId val="154449024"/>
      </c:barChart>
      <c:catAx>
        <c:axId val="15444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54449024"/>
        <c:crosses val="autoZero"/>
        <c:auto val="1"/>
        <c:lblAlgn val="ctr"/>
        <c:lblOffset val="100"/>
        <c:noMultiLvlLbl val="0"/>
      </c:catAx>
      <c:valAx>
        <c:axId val="154449024"/>
        <c:scaling>
          <c:orientation val="minMax"/>
          <c:max val="1"/>
          <c:min val="0"/>
        </c:scaling>
        <c:delete val="1"/>
        <c:axPos val="r"/>
        <c:numFmt formatCode="0&quot;%&quot;" sourceLinked="0"/>
        <c:majorTickMark val="out"/>
        <c:minorTickMark val="none"/>
        <c:tickLblPos val="nextTo"/>
        <c:crossAx val="154443136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482173623423593"/>
          <c:y val="3.7717371285579164E-2"/>
          <c:w val="0.40438184281435624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Sí, me interesa conocer y experimentar las novedades y tendencias</c:v>
                </c:pt>
                <c:pt idx="1">
                  <c:v>Sí, consumo algunos productos más específicos de cuidado personal masculino, pero no suelo hablar de ello</c:v>
                </c:pt>
                <c:pt idx="2">
                  <c:v>Utilizo lo básico, pero he intentado incorporar alguna novedad de cuidado personal en los últimos tiempos</c:v>
                </c:pt>
                <c:pt idx="3">
                  <c:v>No, no me interesa considerar esos productos</c:v>
                </c:pt>
              </c:strCache>
            </c:strRef>
          </c:cat>
          <c:val>
            <c:numRef>
              <c:f>Sheet1!$B$2:$B$5</c:f>
              <c:numCache>
                <c:formatCode>###0%</c:formatCode>
                <c:ptCount val="4"/>
                <c:pt idx="0">
                  <c:v>0.29970301774569363</c:v>
                </c:pt>
                <c:pt idx="1">
                  <c:v>0.15556682638160274</c:v>
                </c:pt>
                <c:pt idx="2">
                  <c:v>0.3586785277368062</c:v>
                </c:pt>
                <c:pt idx="3">
                  <c:v>0.18605162813589626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119808"/>
        <c:axId val="156121344"/>
      </c:barChart>
      <c:catAx>
        <c:axId val="1561198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56121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121344"/>
        <c:scaling>
          <c:orientation val="minMax"/>
          <c:max val="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156119808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985838437474814E-2"/>
          <c:y val="7.7602488612376397E-2"/>
          <c:w val="0.96402832312505038"/>
          <c:h val="0.6035323852905232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Con lo interior y la fortaleza emocional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Hoja1!$A$2:$A$17</c:f>
              <c:strCache>
                <c:ptCount val="16"/>
                <c:pt idx="0">
                  <c:v>18 - 24 años</c:v>
                </c:pt>
                <c:pt idx="1">
                  <c:v>25 - 35 años</c:v>
                </c:pt>
                <c:pt idx="3">
                  <c:v>ABC1</c:v>
                </c:pt>
                <c:pt idx="4">
                  <c:v>C2</c:v>
                </c:pt>
                <c:pt idx="5">
                  <c:v>C3</c:v>
                </c:pt>
                <c:pt idx="6">
                  <c:v>D</c:v>
                </c:pt>
                <c:pt idx="8">
                  <c:v>Santiago</c:v>
                </c:pt>
                <c:pt idx="9">
                  <c:v>Regiones</c:v>
                </c:pt>
                <c:pt idx="11">
                  <c:v>Tiene pareja</c:v>
                </c:pt>
                <c:pt idx="12">
                  <c:v>No tiene pareja</c:v>
                </c:pt>
                <c:pt idx="14">
                  <c:v>Tiene hijos</c:v>
                </c:pt>
                <c:pt idx="15">
                  <c:v>No tiene hijos</c:v>
                </c:pt>
              </c:strCache>
            </c:strRef>
          </c:cat>
          <c:val>
            <c:numRef>
              <c:f>Hoja1!$B$2:$B$17</c:f>
              <c:numCache>
                <c:formatCode>###0%</c:formatCode>
                <c:ptCount val="16"/>
                <c:pt idx="0">
                  <c:v>0.81434925646596013</c:v>
                </c:pt>
                <c:pt idx="1">
                  <c:v>0.84747100107204798</c:v>
                </c:pt>
                <c:pt idx="3">
                  <c:v>0.79995403493676176</c:v>
                </c:pt>
                <c:pt idx="4">
                  <c:v>0.81226787116866972</c:v>
                </c:pt>
                <c:pt idx="5">
                  <c:v>0.93698449606238654</c:v>
                </c:pt>
                <c:pt idx="6">
                  <c:v>0.78435478333474995</c:v>
                </c:pt>
                <c:pt idx="8">
                  <c:v>0.81907923507492586</c:v>
                </c:pt>
                <c:pt idx="9">
                  <c:v>0.8450948260866441</c:v>
                </c:pt>
                <c:pt idx="11">
                  <c:v>0.8547854037936321</c:v>
                </c:pt>
                <c:pt idx="12">
                  <c:v>0.80334096838736679</c:v>
                </c:pt>
                <c:pt idx="14">
                  <c:v>0.89051876089707538</c:v>
                </c:pt>
                <c:pt idx="15">
                  <c:v>0.81405247863053443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Con lo exterior y la fortaleza física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Hoja1!$A$2:$A$17</c:f>
              <c:strCache>
                <c:ptCount val="16"/>
                <c:pt idx="0">
                  <c:v>18 - 24 años</c:v>
                </c:pt>
                <c:pt idx="1">
                  <c:v>25 - 35 años</c:v>
                </c:pt>
                <c:pt idx="3">
                  <c:v>ABC1</c:v>
                </c:pt>
                <c:pt idx="4">
                  <c:v>C2</c:v>
                </c:pt>
                <c:pt idx="5">
                  <c:v>C3</c:v>
                </c:pt>
                <c:pt idx="6">
                  <c:v>D</c:v>
                </c:pt>
                <c:pt idx="8">
                  <c:v>Santiago</c:v>
                </c:pt>
                <c:pt idx="9">
                  <c:v>Regiones</c:v>
                </c:pt>
                <c:pt idx="11">
                  <c:v>Tiene pareja</c:v>
                </c:pt>
                <c:pt idx="12">
                  <c:v>No tiene pareja</c:v>
                </c:pt>
                <c:pt idx="14">
                  <c:v>Tiene hijos</c:v>
                </c:pt>
                <c:pt idx="15">
                  <c:v>No tiene hijos</c:v>
                </c:pt>
              </c:strCache>
            </c:strRef>
          </c:cat>
          <c:val>
            <c:numRef>
              <c:f>Hoja1!$C$2:$C$17</c:f>
              <c:numCache>
                <c:formatCode>###0%</c:formatCode>
                <c:ptCount val="16"/>
                <c:pt idx="0">
                  <c:v>0.18565074353404085</c:v>
                </c:pt>
                <c:pt idx="1">
                  <c:v>0.1525289989279523</c:v>
                </c:pt>
                <c:pt idx="3">
                  <c:v>0.20004596506323799</c:v>
                </c:pt>
                <c:pt idx="4">
                  <c:v>0.18773212883133086</c:v>
                </c:pt>
                <c:pt idx="5">
                  <c:v>6.3015503937613557E-2</c:v>
                </c:pt>
                <c:pt idx="6">
                  <c:v>0.21564521666524958</c:v>
                </c:pt>
                <c:pt idx="8">
                  <c:v>0.18092076492507481</c:v>
                </c:pt>
                <c:pt idx="9">
                  <c:v>0.15490517391335554</c:v>
                </c:pt>
                <c:pt idx="11">
                  <c:v>0.14521459620636759</c:v>
                </c:pt>
                <c:pt idx="12">
                  <c:v>0.19665903161263443</c:v>
                </c:pt>
                <c:pt idx="14">
                  <c:v>0.1094812391029249</c:v>
                </c:pt>
                <c:pt idx="15">
                  <c:v>0.1859475213694656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100"/>
        <c:axId val="175527808"/>
        <c:axId val="182136832"/>
      </c:barChart>
      <c:catAx>
        <c:axId val="175527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CL"/>
          </a:p>
        </c:txPr>
        <c:crossAx val="182136832"/>
        <c:crosses val="autoZero"/>
        <c:auto val="1"/>
        <c:lblAlgn val="ctr"/>
        <c:lblOffset val="100"/>
        <c:noMultiLvlLbl val="0"/>
      </c:catAx>
      <c:valAx>
        <c:axId val="1821368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755278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700"/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084626769240009"/>
          <c:y val="3.7717371285579164E-2"/>
          <c:w val="0.40835731135619197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Sí, para obtener reconocimiento personal</c:v>
                </c:pt>
                <c:pt idx="1">
                  <c:v>Sí, para transmitir e inculcar valores que considero importantes en la sociedad</c:v>
                </c:pt>
                <c:pt idx="2">
                  <c:v>Sí, porque es importante cuidar y preocuparse por el desarrollo de la próxima generación</c:v>
                </c:pt>
                <c:pt idx="3">
                  <c:v>No, no considero que mi personalidad pueda influir a las próximas generaciones</c:v>
                </c:pt>
                <c:pt idx="4">
                  <c:v>No, no es importante para mí</c:v>
                </c:pt>
              </c:strCache>
            </c:strRef>
          </c:cat>
          <c:val>
            <c:numRef>
              <c:f>Sheet1!$B$2:$B$6</c:f>
              <c:numCache>
                <c:formatCode>###0%</c:formatCode>
                <c:ptCount val="5"/>
                <c:pt idx="0">
                  <c:v>9.1390420043727244E-2</c:v>
                </c:pt>
                <c:pt idx="1">
                  <c:v>0.49618334990410384</c:v>
                </c:pt>
                <c:pt idx="2">
                  <c:v>0.26010497989734049</c:v>
                </c:pt>
                <c:pt idx="3">
                  <c:v>8.4126420329993221E-2</c:v>
                </c:pt>
                <c:pt idx="4">
                  <c:v>6.8194829824834241E-2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414912"/>
        <c:axId val="155416448"/>
      </c:barChart>
      <c:catAx>
        <c:axId val="1554149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55416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416448"/>
        <c:scaling>
          <c:orientation val="minMax"/>
          <c:max val="0.7500000000000001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155414912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36235656355628E-2"/>
          <c:y val="0"/>
          <c:w val="0.94593678303821627"/>
          <c:h val="0.7814651892273141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Mi estilo</c:v>
                </c:pt>
                <c:pt idx="1">
                  <c:v>Mi humor</c:v>
                </c:pt>
                <c:pt idx="2">
                  <c:v>Mi apariencia física</c:v>
                </c:pt>
                <c:pt idx="3">
                  <c:v>Otra</c:v>
                </c:pt>
                <c:pt idx="4">
                  <c:v>Ninguna de éstas</c:v>
                </c:pt>
              </c:strCache>
            </c:strRef>
          </c:cat>
          <c:val>
            <c:numRef>
              <c:f>Sheet1!$B$2:$B$6</c:f>
              <c:numCache>
                <c:formatCode>###0%</c:formatCode>
                <c:ptCount val="5"/>
                <c:pt idx="0">
                  <c:v>0.15756710447828079</c:v>
                </c:pt>
                <c:pt idx="1">
                  <c:v>0.34909828082321953</c:v>
                </c:pt>
                <c:pt idx="2">
                  <c:v>0.11722594244583087</c:v>
                </c:pt>
                <c:pt idx="3">
                  <c:v>0.31641551532556089</c:v>
                </c:pt>
                <c:pt idx="4">
                  <c:v>5.9693156927108824E-2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073408"/>
        <c:axId val="183080064"/>
      </c:barChart>
      <c:catAx>
        <c:axId val="18307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83080064"/>
        <c:crosses val="autoZero"/>
        <c:auto val="1"/>
        <c:lblAlgn val="ctr"/>
        <c:lblOffset val="100"/>
        <c:noMultiLvlLbl val="0"/>
      </c:catAx>
      <c:valAx>
        <c:axId val="183080064"/>
        <c:scaling>
          <c:orientation val="minMax"/>
          <c:max val="1"/>
          <c:min val="0"/>
        </c:scaling>
        <c:delete val="1"/>
        <c:axPos val="r"/>
        <c:numFmt formatCode="0&quot;%&quot;" sourceLinked="0"/>
        <c:majorTickMark val="out"/>
        <c:minorTickMark val="none"/>
        <c:tickLblPos val="nextTo"/>
        <c:crossAx val="183073408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36235656355628E-2"/>
          <c:y val="0"/>
          <c:w val="0.94593678303821627"/>
          <c:h val="0.7814651892273141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Mi estilo</c:v>
                </c:pt>
                <c:pt idx="1">
                  <c:v>Mi humor</c:v>
                </c:pt>
                <c:pt idx="2">
                  <c:v>Mi apariencia física</c:v>
                </c:pt>
                <c:pt idx="3">
                  <c:v>Otra</c:v>
                </c:pt>
                <c:pt idx="4">
                  <c:v>Ninguna de éstas</c:v>
                </c:pt>
              </c:strCache>
            </c:strRef>
          </c:cat>
          <c:val>
            <c:numRef>
              <c:f>Sheet1!$B$2:$B$6</c:f>
              <c:numCache>
                <c:formatCode>###0%</c:formatCode>
                <c:ptCount val="5"/>
                <c:pt idx="0">
                  <c:v>0.22997844532424699</c:v>
                </c:pt>
                <c:pt idx="1">
                  <c:v>0.38578905325095392</c:v>
                </c:pt>
                <c:pt idx="2">
                  <c:v>0.12739411035664916</c:v>
                </c:pt>
                <c:pt idx="3">
                  <c:v>0.18786005452280141</c:v>
                </c:pt>
                <c:pt idx="4">
                  <c:v>6.8978336545348934E-2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698752"/>
        <c:axId val="182700288"/>
      </c:barChart>
      <c:catAx>
        <c:axId val="18269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182700288"/>
        <c:crosses val="autoZero"/>
        <c:auto val="1"/>
        <c:lblAlgn val="ctr"/>
        <c:lblOffset val="100"/>
        <c:noMultiLvlLbl val="0"/>
      </c:catAx>
      <c:valAx>
        <c:axId val="182700288"/>
        <c:scaling>
          <c:orientation val="minMax"/>
          <c:max val="1"/>
          <c:min val="0"/>
        </c:scaling>
        <c:delete val="1"/>
        <c:axPos val="r"/>
        <c:numFmt formatCode="0&quot;%&quot;" sourceLinked="0"/>
        <c:majorTickMark val="out"/>
        <c:minorTickMark val="none"/>
        <c:tickLblPos val="nextTo"/>
        <c:crossAx val="182698752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983910099570442"/>
          <c:y val="7.7089642507129547E-2"/>
          <c:w val="0.32325300475643237"/>
          <c:h val="0.845820714985740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ABC1</c:v>
                </c:pt>
                <c:pt idx="1">
                  <c:v>C2</c:v>
                </c:pt>
                <c:pt idx="2">
                  <c:v>C3</c:v>
                </c:pt>
                <c:pt idx="3">
                  <c:v>D</c:v>
                </c:pt>
              </c:strCache>
            </c:strRef>
          </c:cat>
          <c:val>
            <c:numRef>
              <c:f>Hoja1!$B$2:$B$5</c:f>
              <c:numCache>
                <c:formatCode>#,##0%</c:formatCode>
                <c:ptCount val="4"/>
                <c:pt idx="0">
                  <c:v>0.11</c:v>
                </c:pt>
                <c:pt idx="1">
                  <c:v>0.22</c:v>
                </c:pt>
                <c:pt idx="2">
                  <c:v>0.28000000000000003</c:v>
                </c:pt>
                <c:pt idx="3">
                  <c:v>0.39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5481088"/>
        <c:axId val="35482624"/>
      </c:barChart>
      <c:catAx>
        <c:axId val="354810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5482624"/>
        <c:crosses val="autoZero"/>
        <c:auto val="1"/>
        <c:lblAlgn val="ctr"/>
        <c:lblOffset val="100"/>
        <c:noMultiLvlLbl val="0"/>
      </c:catAx>
      <c:valAx>
        <c:axId val="35482624"/>
        <c:scaling>
          <c:orientation val="minMax"/>
          <c:max val="0.60000000000000009"/>
        </c:scaling>
        <c:delete val="1"/>
        <c:axPos val="t"/>
        <c:numFmt formatCode="#,##0%" sourceLinked="1"/>
        <c:majorTickMark val="out"/>
        <c:minorTickMark val="none"/>
        <c:tickLblPos val="nextTo"/>
        <c:crossAx val="3548108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</c:dPt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0.61</c:v>
                </c:pt>
                <c:pt idx="1">
                  <c:v>0.39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</c:dPt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0.27</c:v>
                </c:pt>
                <c:pt idx="1">
                  <c:v>0.73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74369279344539E-2"/>
          <c:y val="0.2173074642658421"/>
          <c:w val="0.99482169233876505"/>
          <c:h val="0.483367539610869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2567704720165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032956774588282E-3"/>
                  <c:y val="4.2054163776132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Hoja1!$A$2:$A$8</c:f>
              <c:strCache>
                <c:ptCount val="7"/>
                <c:pt idx="0">
                  <c:v>18 - 24 años</c:v>
                </c:pt>
                <c:pt idx="1">
                  <c:v>25 - 35 años</c:v>
                </c:pt>
                <c:pt idx="3">
                  <c:v>ABC1</c:v>
                </c:pt>
                <c:pt idx="4">
                  <c:v>C2</c:v>
                </c:pt>
                <c:pt idx="5">
                  <c:v>C3</c:v>
                </c:pt>
                <c:pt idx="6">
                  <c:v>D</c:v>
                </c:pt>
              </c:strCache>
            </c:strRef>
          </c:cat>
          <c:val>
            <c:numRef>
              <c:f>Hoja1!$B$2:$B$8</c:f>
              <c:numCache>
                <c:formatCode>###0%</c:formatCode>
                <c:ptCount val="7"/>
                <c:pt idx="0">
                  <c:v>0.9006209815738293</c:v>
                </c:pt>
                <c:pt idx="1">
                  <c:v>0.89323550523711948</c:v>
                </c:pt>
                <c:pt idx="3">
                  <c:v>0.88107238498803586</c:v>
                </c:pt>
                <c:pt idx="4">
                  <c:v>0.90613393558433453</c:v>
                </c:pt>
                <c:pt idx="5">
                  <c:v>0.91912047801819607</c:v>
                </c:pt>
                <c:pt idx="6">
                  <c:v>0.87796598981379115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59360"/>
        <c:axId val="36960896"/>
      </c:barChart>
      <c:catAx>
        <c:axId val="36959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="0">
                <a:latin typeface="+mj-lt"/>
                <a:ea typeface="Tahoma" pitchFamily="34" charset="0"/>
                <a:cs typeface="Tahoma" pitchFamily="34" charset="0"/>
              </a:defRPr>
            </a:pPr>
            <a:endParaRPr lang="es-CL"/>
          </a:p>
        </c:txPr>
        <c:crossAx val="36960896"/>
        <c:crosses val="autoZero"/>
        <c:auto val="1"/>
        <c:lblAlgn val="ctr"/>
        <c:lblOffset val="100"/>
        <c:noMultiLvlLbl val="0"/>
      </c:catAx>
      <c:valAx>
        <c:axId val="36960896"/>
        <c:scaling>
          <c:orientation val="minMax"/>
          <c:max val="1"/>
          <c:min val="0"/>
        </c:scaling>
        <c:delete val="1"/>
        <c:axPos val="l"/>
        <c:numFmt formatCode="###0%" sourceLinked="1"/>
        <c:majorTickMark val="out"/>
        <c:minorTickMark val="none"/>
        <c:tickLblPos val="nextTo"/>
        <c:crossAx val="36959360"/>
        <c:crosses val="autoZero"/>
        <c:crossBetween val="between"/>
      </c:valAx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74369279344539E-2"/>
          <c:y val="0.2173074642658421"/>
          <c:w val="0.99482169233876505"/>
          <c:h val="0.483367539610869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2567704720165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032956774588282E-3"/>
                  <c:y val="4.2054163776132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Hoja1!$A$2:$A$9</c:f>
              <c:strCache>
                <c:ptCount val="8"/>
                <c:pt idx="0">
                  <c:v>Santiago</c:v>
                </c:pt>
                <c:pt idx="1">
                  <c:v>Regiones</c:v>
                </c:pt>
                <c:pt idx="3">
                  <c:v>Tiene pareja</c:v>
                </c:pt>
                <c:pt idx="4">
                  <c:v>No tiene pareja</c:v>
                </c:pt>
                <c:pt idx="6">
                  <c:v>Tiene hijos</c:v>
                </c:pt>
                <c:pt idx="7">
                  <c:v>No tiene hijos</c:v>
                </c:pt>
              </c:strCache>
            </c:strRef>
          </c:cat>
          <c:val>
            <c:numRef>
              <c:f>Hoja1!$B$2:$B$9</c:f>
              <c:numCache>
                <c:formatCode>###0%</c:formatCode>
                <c:ptCount val="8"/>
                <c:pt idx="0">
                  <c:v>0.92289128727892522</c:v>
                </c:pt>
                <c:pt idx="1">
                  <c:v>0.87885062402830894</c:v>
                </c:pt>
                <c:pt idx="3">
                  <c:v>0.93907652244410467</c:v>
                </c:pt>
                <c:pt idx="4">
                  <c:v>0.82743884073632701</c:v>
                </c:pt>
                <c:pt idx="6">
                  <c:v>0.978684483653815</c:v>
                </c:pt>
                <c:pt idx="7">
                  <c:v>0.86494785238559557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051584"/>
        <c:axId val="36053376"/>
      </c:barChart>
      <c:catAx>
        <c:axId val="36051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="0">
                <a:latin typeface="+mj-lt"/>
                <a:ea typeface="Tahoma" pitchFamily="34" charset="0"/>
                <a:cs typeface="Tahoma" pitchFamily="34" charset="0"/>
              </a:defRPr>
            </a:pPr>
            <a:endParaRPr lang="es-CL"/>
          </a:p>
        </c:txPr>
        <c:crossAx val="36053376"/>
        <c:crosses val="autoZero"/>
        <c:auto val="1"/>
        <c:lblAlgn val="ctr"/>
        <c:lblOffset val="100"/>
        <c:noMultiLvlLbl val="0"/>
      </c:catAx>
      <c:valAx>
        <c:axId val="36053376"/>
        <c:scaling>
          <c:orientation val="minMax"/>
          <c:max val="1"/>
          <c:min val="0"/>
        </c:scaling>
        <c:delete val="1"/>
        <c:axPos val="l"/>
        <c:numFmt formatCode="###0%" sourceLinked="1"/>
        <c:majorTickMark val="out"/>
        <c:minorTickMark val="none"/>
        <c:tickLblPos val="nextTo"/>
        <c:crossAx val="36051584"/>
        <c:crosses val="autoZero"/>
        <c:crossBetween val="between"/>
      </c:valAx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76200718389294"/>
          <c:y val="3.7717371285579164E-2"/>
          <c:w val="0.49344159655548947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4"/>
            </a:solidFill>
          </c:spPr>
          <c:invertIfNegative val="0"/>
          <c:dPt>
            <c:idx val="0"/>
            <c:invertIfNegative val="0"/>
            <c:bubble3D val="0"/>
          </c:dPt>
          <c:dPt>
            <c:idx val="4"/>
            <c:invertIfNegative val="0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Ser masculino</c:v>
                </c:pt>
                <c:pt idx="1">
                  <c:v>Ser atlético</c:v>
                </c:pt>
                <c:pt idx="2">
                  <c:v>Ser culto</c:v>
                </c:pt>
                <c:pt idx="3">
                  <c:v>Tener un estilo propio, diferente</c:v>
                </c:pt>
                <c:pt idx="4">
                  <c:v>Tener buen humor</c:v>
                </c:pt>
                <c:pt idx="5">
                  <c:v>Ser reflexivo</c:v>
                </c:pt>
                <c:pt idx="6">
                  <c:v>Ninguna de éstas</c:v>
                </c:pt>
              </c:strCache>
            </c:strRef>
          </c:cat>
          <c:val>
            <c:numRef>
              <c:f>Sheet1!$B$2:$B$8</c:f>
              <c:numCache>
                <c:formatCode>###0%</c:formatCode>
                <c:ptCount val="7"/>
                <c:pt idx="0">
                  <c:v>0.69303529288530696</c:v>
                </c:pt>
                <c:pt idx="1">
                  <c:v>0.38167289628875195</c:v>
                </c:pt>
                <c:pt idx="2">
                  <c:v>0.34534278934609625</c:v>
                </c:pt>
                <c:pt idx="3">
                  <c:v>0.18637208625134596</c:v>
                </c:pt>
                <c:pt idx="4">
                  <c:v>0.15450561460076362</c:v>
                </c:pt>
                <c:pt idx="5">
                  <c:v>7.7865110231916695E-2</c:v>
                </c:pt>
                <c:pt idx="6">
                  <c:v>4.5780850412577248E-2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33984"/>
        <c:axId val="36235520"/>
      </c:barChart>
      <c:catAx>
        <c:axId val="362339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36235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235520"/>
        <c:scaling>
          <c:orientation val="minMax"/>
          <c:max val="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36233984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158212017569981"/>
          <c:y val="3.7717371285579164E-2"/>
          <c:w val="0.52762148356368266"/>
          <c:h val="0.932065573086862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>
                  <a:defRPr sz="1050" b="0">
                    <a:latin typeface="+mn-lt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Tener buen humor</c:v>
                </c:pt>
                <c:pt idx="1">
                  <c:v>Tener un estilo propio, diferente</c:v>
                </c:pt>
                <c:pt idx="2">
                  <c:v>Ser culto</c:v>
                </c:pt>
                <c:pt idx="3">
                  <c:v>Ser masculino</c:v>
                </c:pt>
                <c:pt idx="4">
                  <c:v>Ser reflexivo</c:v>
                </c:pt>
                <c:pt idx="5">
                  <c:v>Ser atlético</c:v>
                </c:pt>
                <c:pt idx="6">
                  <c:v>Ninguna de éstas</c:v>
                </c:pt>
              </c:strCache>
            </c:strRef>
          </c:cat>
          <c:val>
            <c:numRef>
              <c:f>Sheet1!$B$2:$B$8</c:f>
              <c:numCache>
                <c:formatCode>###0%</c:formatCode>
                <c:ptCount val="7"/>
                <c:pt idx="0">
                  <c:v>0.70564795741288677</c:v>
                </c:pt>
                <c:pt idx="1">
                  <c:v>0.67695246593290581</c:v>
                </c:pt>
                <c:pt idx="2">
                  <c:v>0.61769240422886884</c:v>
                </c:pt>
                <c:pt idx="3">
                  <c:v>0.34239111458557092</c:v>
                </c:pt>
                <c:pt idx="4">
                  <c:v>0.2468171873175487</c:v>
                </c:pt>
                <c:pt idx="5">
                  <c:v>0.22939898110742876</c:v>
                </c:pt>
                <c:pt idx="6">
                  <c:v>3.7041909870269493E-2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80992"/>
        <c:axId val="37023744"/>
      </c:barChart>
      <c:catAx>
        <c:axId val="369809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+mn-lt"/>
                <a:ea typeface="Tahoma"/>
                <a:cs typeface="Tahoma"/>
              </a:defRPr>
            </a:pPr>
            <a:endParaRPr lang="es-CL"/>
          </a:p>
        </c:txPr>
        <c:crossAx val="37023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023744"/>
        <c:scaling>
          <c:orientation val="minMax"/>
          <c:max val="1"/>
          <c:min val="0"/>
        </c:scaling>
        <c:delete val="1"/>
        <c:axPos val="b"/>
        <c:numFmt formatCode="0&quot;%&quot;" sourceLinked="0"/>
        <c:majorTickMark val="out"/>
        <c:minorTickMark val="none"/>
        <c:tickLblPos val="nextTo"/>
        <c:crossAx val="36980992"/>
        <c:crosses val="max"/>
        <c:crossBetween val="between"/>
        <c:majorUnit val="25"/>
        <c:min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C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74369279344539E-2"/>
          <c:y val="0.2173074642658421"/>
          <c:w val="0.99482169233876505"/>
          <c:h val="0.483367539610869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2567704720165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032956774588282E-3"/>
                  <c:y val="4.2054163776132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700" b="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Hoja1!$A$2:$A$17</c:f>
              <c:strCache>
                <c:ptCount val="16"/>
                <c:pt idx="0">
                  <c:v>18 - 24 años</c:v>
                </c:pt>
                <c:pt idx="1">
                  <c:v>25 - 35 años</c:v>
                </c:pt>
                <c:pt idx="3">
                  <c:v>ABC1</c:v>
                </c:pt>
                <c:pt idx="4">
                  <c:v>C2</c:v>
                </c:pt>
                <c:pt idx="5">
                  <c:v>C3</c:v>
                </c:pt>
                <c:pt idx="6">
                  <c:v>D</c:v>
                </c:pt>
                <c:pt idx="8">
                  <c:v>Santiago</c:v>
                </c:pt>
                <c:pt idx="9">
                  <c:v>Regiones</c:v>
                </c:pt>
                <c:pt idx="11">
                  <c:v>Tiene pareja</c:v>
                </c:pt>
                <c:pt idx="12">
                  <c:v>No tiene pareja</c:v>
                </c:pt>
                <c:pt idx="14">
                  <c:v>Tiene hijos</c:v>
                </c:pt>
                <c:pt idx="15">
                  <c:v>No tiene hijos</c:v>
                </c:pt>
              </c:strCache>
            </c:strRef>
          </c:cat>
          <c:val>
            <c:numRef>
              <c:f>Hoja1!$B$2:$B$17</c:f>
              <c:numCache>
                <c:formatCode>###0%</c:formatCode>
                <c:ptCount val="16"/>
                <c:pt idx="0">
                  <c:v>0.68416773002578557</c:v>
                </c:pt>
                <c:pt idx="1">
                  <c:v>0.85633695051549152</c:v>
                </c:pt>
                <c:pt idx="3">
                  <c:v>0.75137495503247353</c:v>
                </c:pt>
                <c:pt idx="4">
                  <c:v>0.78159819324699642</c:v>
                </c:pt>
                <c:pt idx="5">
                  <c:v>0.7993717700129972</c:v>
                </c:pt>
                <c:pt idx="6">
                  <c:v>0.8020873490859608</c:v>
                </c:pt>
                <c:pt idx="8">
                  <c:v>0.80962397207081793</c:v>
                </c:pt>
                <c:pt idx="9">
                  <c:v>0.77948637507482454</c:v>
                </c:pt>
                <c:pt idx="11">
                  <c:v>0.87706867384726606</c:v>
                </c:pt>
                <c:pt idx="12">
                  <c:v>0.65449240504406503</c:v>
                </c:pt>
                <c:pt idx="14">
                  <c:v>0.8501930525734448</c:v>
                </c:pt>
                <c:pt idx="15">
                  <c:v>0.76907420291127437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4922624"/>
        <c:axId val="55915648"/>
      </c:barChart>
      <c:catAx>
        <c:axId val="54922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 b="0">
                <a:latin typeface="+mj-lt"/>
                <a:ea typeface="Tahoma" pitchFamily="34" charset="0"/>
                <a:cs typeface="Tahoma" pitchFamily="34" charset="0"/>
              </a:defRPr>
            </a:pPr>
            <a:endParaRPr lang="es-CL"/>
          </a:p>
        </c:txPr>
        <c:crossAx val="55915648"/>
        <c:crosses val="autoZero"/>
        <c:auto val="1"/>
        <c:lblAlgn val="ctr"/>
        <c:lblOffset val="100"/>
        <c:noMultiLvlLbl val="0"/>
      </c:catAx>
      <c:valAx>
        <c:axId val="55915648"/>
        <c:scaling>
          <c:orientation val="minMax"/>
          <c:max val="1"/>
          <c:min val="0"/>
        </c:scaling>
        <c:delete val="1"/>
        <c:axPos val="l"/>
        <c:numFmt formatCode="###0%" sourceLinked="1"/>
        <c:majorTickMark val="out"/>
        <c:minorTickMark val="none"/>
        <c:tickLblPos val="nextTo"/>
        <c:crossAx val="54922624"/>
        <c:crosses val="autoZero"/>
        <c:crossBetween val="between"/>
      </c:valAx>
    </c:plotArea>
    <c:plotVisOnly val="1"/>
    <c:dispBlanksAs val="gap"/>
    <c:showDLblsOverMax val="0"/>
  </c:chart>
  <c:spPr>
    <a:ln cap="rnd">
      <a:noFill/>
    </a:ln>
  </c:spPr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95E8-E8B3-4C0A-8117-2B2F23729F51}" type="datetimeFigureOut">
              <a:rPr lang="es-CL" smtClean="0"/>
              <a:t>06-07-2017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2ED84-4C39-4975-9B09-B001AC1CF45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5251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25488"/>
            <a:ext cx="5438775" cy="3060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  <a:latin typeface="Arial" pitchFamily="34" charset="0"/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  <a:latin typeface="Arial" pitchFamily="34" charset="0"/>
              </a:rPr>
              <a:pPr/>
              <a:t>2</a:t>
            </a:fld>
            <a:endParaRPr lang="en-US" sz="800">
              <a:solidFill>
                <a:schemeClr val="bg2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17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25488"/>
            <a:ext cx="5438775" cy="3060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  <a:latin typeface="Arial" pitchFamily="34" charset="0"/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  <a:latin typeface="Arial" pitchFamily="34" charset="0"/>
              </a:rPr>
              <a:pPr/>
              <a:t>3</a:t>
            </a:fld>
            <a:endParaRPr lang="en-US" sz="800">
              <a:solidFill>
                <a:schemeClr val="bg2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152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25488"/>
            <a:ext cx="5438775" cy="3060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  <a:latin typeface="Arial" pitchFamily="34" charset="0"/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  <a:latin typeface="Arial" pitchFamily="34" charset="0"/>
              </a:rPr>
              <a:pPr/>
              <a:t>5</a:t>
            </a:fld>
            <a:endParaRPr lang="en-US" sz="800">
              <a:solidFill>
                <a:schemeClr val="bg2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15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984EC0-8496-45B4-B485-BE96D7100BB8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27075"/>
            <a:ext cx="5435600" cy="3059113"/>
          </a:xfrm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</a:rPr>
              <a:pPr/>
              <a:t>8</a:t>
            </a:fld>
            <a:endParaRPr lang="en-US" sz="8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161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2ED84-4C39-4975-9B09-B001AC1CF45E}" type="slidenum">
              <a:rPr lang="es-CL" smtClean="0"/>
              <a:t>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7580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2ED84-4C39-4975-9B09-B001AC1CF45E}" type="slidenum">
              <a:rPr lang="es-CL" smtClean="0"/>
              <a:t>22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6058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2ED84-4C39-4975-9B09-B001AC1CF45E}" type="slidenum">
              <a:rPr lang="es-CL" smtClean="0"/>
              <a:t>24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6659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25488"/>
            <a:ext cx="5438775" cy="3060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800">
                <a:solidFill>
                  <a:schemeClr val="bg2"/>
                </a:solidFill>
              </a:rPr>
              <a:t>Page </a:t>
            </a:r>
            <a:fld id="{631115FC-FCCC-412E-8B45-85A3F482063D}" type="slidenum">
              <a:rPr lang="en-US" sz="800">
                <a:solidFill>
                  <a:schemeClr val="bg2"/>
                </a:solidFill>
              </a:rPr>
              <a:pPr/>
              <a:t>26</a:t>
            </a:fld>
            <a:endParaRPr lang="en-US" sz="8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56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23849" y="1779587"/>
            <a:ext cx="8496301" cy="1008193"/>
          </a:xfrm>
        </p:spPr>
        <p:txBody>
          <a:bodyPr anchor="b"/>
          <a:lstStyle>
            <a:lvl1pPr>
              <a:defRPr sz="3600" b="0" cap="none" baseline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849" y="2859790"/>
            <a:ext cx="8496302" cy="1151823"/>
          </a:xfrm>
        </p:spPr>
        <p:txBody>
          <a:bodyPr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 baseline="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subtitle of presentation</a:t>
            </a:r>
          </a:p>
        </p:txBody>
      </p:sp>
      <p:sp>
        <p:nvSpPr>
          <p:cNvPr id="4" name="Rechteck 3"/>
          <p:cNvSpPr/>
          <p:nvPr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4588060"/>
            <a:ext cx="8496300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109560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20"/>
            <a:ext cx="8497180" cy="28804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0" y="1275570"/>
            <a:ext cx="2735703" cy="345676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3203809" y="1276350"/>
            <a:ext cx="2736381" cy="345598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6084210" y="1276350"/>
            <a:ext cx="2736380" cy="345598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321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363765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5"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323411" y="1275570"/>
            <a:ext cx="2016280" cy="345676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7" hasCustomPrompt="1"/>
          </p:nvPr>
        </p:nvSpPr>
        <p:spPr>
          <a:xfrm>
            <a:off x="2483711" y="1275570"/>
            <a:ext cx="2016279" cy="345598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8" hasCustomPrompt="1"/>
          </p:nvPr>
        </p:nvSpPr>
        <p:spPr>
          <a:xfrm>
            <a:off x="4644010" y="1275570"/>
            <a:ext cx="2016280" cy="345520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6804310" y="1275570"/>
            <a:ext cx="2016280" cy="345442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</p:spTree>
    <p:extLst>
      <p:ext uri="{BB962C8B-B14F-4D97-AF65-F5344CB8AC3E}">
        <p14:creationId xmlns:p14="http://schemas.microsoft.com/office/powerpoint/2010/main" val="3321279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ent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1" y="1275570"/>
            <a:ext cx="4176580" cy="1656230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4" hasCustomPrompt="1"/>
          </p:nvPr>
        </p:nvSpPr>
        <p:spPr>
          <a:xfrm>
            <a:off x="4644010" y="1275570"/>
            <a:ext cx="4176580" cy="1656230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5" hasCustomPrompt="1"/>
          </p:nvPr>
        </p:nvSpPr>
        <p:spPr>
          <a:xfrm>
            <a:off x="323411" y="3075820"/>
            <a:ext cx="4176580" cy="1656230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4644010" y="3075820"/>
            <a:ext cx="4176580" cy="1656230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5943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444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Whit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hteck 61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850" y="915989"/>
            <a:ext cx="8496299" cy="2014226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69919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Black and text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851" y="915989"/>
            <a:ext cx="8496299" cy="2016126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751704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e Oran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323851" y="915988"/>
            <a:ext cx="8496300" cy="2016125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01229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850" y="915566"/>
            <a:ext cx="849630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34" hasCustomPrompt="1"/>
          </p:nvPr>
        </p:nvSpPr>
        <p:spPr bwMode="gray">
          <a:xfrm>
            <a:off x="323528" y="1275607"/>
            <a:ext cx="1296144" cy="16561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17636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17636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1763688" y="127635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[name]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7636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7637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  <p:sp>
        <p:nvSpPr>
          <p:cNvPr id="31" name="Picture Placeholder 4"/>
          <p:cNvSpPr>
            <a:spLocks noGrp="1"/>
          </p:cNvSpPr>
          <p:nvPr>
            <p:ph type="pic" sz="quarter" idx="40" hasCustomPrompt="1"/>
          </p:nvPr>
        </p:nvSpPr>
        <p:spPr bwMode="gray">
          <a:xfrm>
            <a:off x="4644728" y="127635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60848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60848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084888" y="127682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[name]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60848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60849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</p:spTree>
    <p:extLst>
      <p:ext uri="{BB962C8B-B14F-4D97-AF65-F5344CB8AC3E}">
        <p14:creationId xmlns:p14="http://schemas.microsoft.com/office/powerpoint/2010/main" val="33811704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23528" y="307599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763689" y="408397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1763688" y="365193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763688" y="430000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1763767" y="451602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  <p:sp>
        <p:nvSpPr>
          <p:cNvPr id="27" name="Picture Placeholder 4"/>
          <p:cNvSpPr>
            <a:spLocks noGrp="1"/>
          </p:cNvSpPr>
          <p:nvPr>
            <p:ph type="pic" sz="quarter" idx="28" hasCustomPrompt="1"/>
          </p:nvPr>
        </p:nvSpPr>
        <p:spPr bwMode="gray">
          <a:xfrm>
            <a:off x="4644728" y="307599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084889" y="408397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084888" y="365193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31" name="Text Placeholder 3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6084888" y="430000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6084967" y="451602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  <p:sp>
        <p:nvSpPr>
          <p:cNvPr id="33" name="Picture Placeholder 4"/>
          <p:cNvSpPr>
            <a:spLocks noGrp="1"/>
          </p:cNvSpPr>
          <p:nvPr>
            <p:ph type="pic" sz="quarter" idx="34" hasCustomPrompt="1"/>
          </p:nvPr>
        </p:nvSpPr>
        <p:spPr bwMode="gray">
          <a:xfrm>
            <a:off x="323528" y="1275607"/>
            <a:ext cx="1296144" cy="16561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17636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17636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7636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7637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40" hasCustomPrompt="1"/>
          </p:nvPr>
        </p:nvSpPr>
        <p:spPr bwMode="gray">
          <a:xfrm>
            <a:off x="4644728" y="127635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Picture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60848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[phone number]</a:t>
            </a:r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60848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[title]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60848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[email address]</a:t>
            </a:r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60849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/>
              <a:t>[country]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850" y="915566"/>
            <a:ext cx="849630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1763688" y="127635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[name]</a:t>
            </a:r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084888" y="127682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[name]</a:t>
            </a:r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1763688" y="307582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[name]</a:t>
            </a:r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6084888" y="307629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[name]</a:t>
            </a:r>
          </a:p>
        </p:txBody>
      </p:sp>
    </p:spTree>
    <p:extLst>
      <p:ext uri="{BB962C8B-B14F-4D97-AF65-F5344CB8AC3E}">
        <p14:creationId xmlns:p14="http://schemas.microsoft.com/office/powerpoint/2010/main" val="3546540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410" y="987425"/>
            <a:ext cx="8497180" cy="1944688"/>
          </a:xfrm>
        </p:spPr>
        <p:txBody>
          <a:bodyPr anchor="b"/>
          <a:lstStyle>
            <a:lvl1pPr>
              <a:defRPr sz="3600" cap="none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732056"/>
            <a:ext cx="8496944" cy="216024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368879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323410" y="987530"/>
            <a:ext cx="8496740" cy="3960707"/>
          </a:xfrm>
        </p:spPr>
        <p:txBody>
          <a:bodyPr/>
          <a:lstStyle/>
          <a:p>
            <a:r>
              <a:rPr lang="en-US" dirty="0"/>
              <a:t>Click to the symbol to add a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67430" y="1779588"/>
            <a:ext cx="8209140" cy="1008193"/>
          </a:xfrm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66871" y="2859790"/>
            <a:ext cx="8209684" cy="1152160"/>
          </a:xfrm>
        </p:spPr>
        <p:txBody>
          <a:bodyPr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subtitle of presentation</a:t>
            </a:r>
          </a:p>
        </p:txBody>
      </p:sp>
      <p:sp>
        <p:nvSpPr>
          <p:cNvPr id="7" name="Rechteck 6"/>
          <p:cNvSpPr/>
          <p:nvPr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7431" y="4588030"/>
            <a:ext cx="8209140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4092582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47E2392-27E6-4418-ABED-2654E8CE4863}" type="datetimeFigureOut">
              <a:rPr lang="es-CL" smtClean="0"/>
              <a:t>06-07-2017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BEE8447F-E735-47C8-ACC9-B1BF121E3F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4828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5" name="Textplatzhalter 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850" y="4803775"/>
            <a:ext cx="8496300" cy="144462"/>
          </a:xfrm>
        </p:spPr>
        <p:txBody>
          <a:bodyPr tIns="0" bIns="36000"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800">
                <a:solidFill>
                  <a:schemeClr val="bg2"/>
                </a:solidFill>
              </a:defRPr>
            </a:lvl1pPr>
            <a:lvl2pPr marL="0" indent="0">
              <a:spcBef>
                <a:spcPts val="300"/>
              </a:spcBef>
              <a:spcAft>
                <a:spcPts val="0"/>
              </a:spcAft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2pPr>
            <a:lvl3pPr marL="0" indent="0">
              <a:spcBef>
                <a:spcPts val="300"/>
              </a:spcBef>
              <a:spcAft>
                <a:spcPts val="0"/>
              </a:spcAft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3pPr>
            <a:lvl4pPr marL="0" indent="0">
              <a:spcBef>
                <a:spcPts val="300"/>
              </a:spcBef>
              <a:spcAft>
                <a:spcPts val="0"/>
              </a:spcAft>
              <a:buNone/>
              <a:defRPr sz="900">
                <a:solidFill>
                  <a:schemeClr val="bg2"/>
                </a:solidFill>
              </a:defRPr>
            </a:lvl4pPr>
            <a:lvl5pPr marL="0" indent="0">
              <a:spcBef>
                <a:spcPts val="300"/>
              </a:spcBef>
              <a:spcAft>
                <a:spcPts val="0"/>
              </a:spcAft>
              <a:buNone/>
              <a:defRPr sz="900" b="0">
                <a:solidFill>
                  <a:schemeClr val="bg2"/>
                </a:solidFill>
              </a:defRPr>
            </a:lvl5pPr>
            <a:lvl6pPr marL="0" indent="0">
              <a:spcBef>
                <a:spcPts val="300"/>
              </a:spcBef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6pPr>
            <a:lvl7pPr marL="0" indent="0">
              <a:spcBef>
                <a:spcPts val="300"/>
              </a:spcBef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7pPr>
            <a:lvl8pPr marL="0" indent="0">
              <a:spcBef>
                <a:spcPts val="300"/>
              </a:spcBef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8pPr>
            <a:lvl9pPr marL="0" indent="0">
              <a:spcBef>
                <a:spcPts val="300"/>
              </a:spcBef>
              <a:buFont typeface="Arial" pitchFamily="34" charset="0"/>
              <a:buNone/>
              <a:defRPr sz="9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[Source information]</a:t>
            </a:r>
          </a:p>
        </p:txBody>
      </p:sp>
    </p:spTree>
    <p:extLst>
      <p:ext uri="{BB962C8B-B14F-4D97-AF65-F5344CB8AC3E}">
        <p14:creationId xmlns:p14="http://schemas.microsoft.com/office/powerpoint/2010/main" val="40230595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410" y="987426"/>
            <a:ext cx="8497180" cy="1944688"/>
          </a:xfrm>
        </p:spPr>
        <p:txBody>
          <a:bodyPr anchor="b"/>
          <a:lstStyle>
            <a:lvl1pPr>
              <a:defRPr sz="3800" cap="all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732056"/>
            <a:ext cx="8496944" cy="216024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528" y="4516032"/>
            <a:ext cx="8496944" cy="216024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291420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AAC19-3F63-4C55-9D26-B45255127E92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06/07/2017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21622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323851" y="195419"/>
            <a:ext cx="6696421" cy="576105"/>
          </a:xfrm>
        </p:spPr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313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323410" y="2571750"/>
            <a:ext cx="8497180" cy="21603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symbol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a </a:t>
            </a:r>
            <a:r>
              <a:rPr lang="de-DE" dirty="0" err="1"/>
              <a:t>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23410" y="915520"/>
            <a:ext cx="8497180" cy="1008140"/>
          </a:xfrm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410" y="1995670"/>
            <a:ext cx="8497180" cy="432060"/>
          </a:xfrm>
        </p:spPr>
        <p:txBody>
          <a:bodyPr tIns="0"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subtitle of presentation</a:t>
            </a:r>
          </a:p>
        </p:txBody>
      </p:sp>
      <p:sp>
        <p:nvSpPr>
          <p:cNvPr id="7" name="Rechteck 6"/>
          <p:cNvSpPr/>
          <p:nvPr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732050"/>
            <a:ext cx="8496622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43008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/>
        <p:txBody>
          <a:bodyPr/>
          <a:lstStyle>
            <a:lvl1pPr marL="360000" indent="-360000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8496000" algn="r"/>
              </a:tabLst>
              <a:defRPr sz="1800">
                <a:solidFill>
                  <a:schemeClr val="tx1"/>
                </a:solidFill>
              </a:defRPr>
            </a:lvl1pPr>
            <a:lvl2pPr marL="358775" indent="0">
              <a:spcBef>
                <a:spcPts val="1200"/>
              </a:spcBef>
              <a:spcAft>
                <a:spcPts val="0"/>
              </a:spcAft>
              <a:buClr>
                <a:schemeClr val="bg2"/>
              </a:buClr>
              <a:buFont typeface="+mj-lt"/>
              <a:buNone/>
              <a:tabLst>
                <a:tab pos="8280000" algn="r"/>
              </a:tabLst>
              <a:defRPr sz="1800">
                <a:solidFill>
                  <a:schemeClr val="bg2"/>
                </a:solidFill>
              </a:defRPr>
            </a:lvl2pPr>
            <a:lvl3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3pPr>
            <a:lvl4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4pPr>
            <a:lvl5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5pPr>
            <a:lvl6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6pPr>
            <a:lvl7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7pPr>
            <a:lvl8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8pPr>
            <a:lvl9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dirty="0"/>
              <a:t>Click to add agenda</a:t>
            </a:r>
          </a:p>
        </p:txBody>
      </p:sp>
    </p:spTree>
    <p:extLst>
      <p:ext uri="{BB962C8B-B14F-4D97-AF65-F5344CB8AC3E}">
        <p14:creationId xmlns:p14="http://schemas.microsoft.com/office/powerpoint/2010/main" val="326725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for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779662"/>
            <a:ext cx="8497180" cy="1439810"/>
          </a:xfr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4000" tIns="0" rIns="324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de-DE" sz="3000" kern="1200" dirty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 for divider slide</a:t>
            </a:r>
          </a:p>
        </p:txBody>
      </p:sp>
      <p:sp>
        <p:nvSpPr>
          <p:cNvPr id="3" name="Rechteck 2"/>
          <p:cNvSpPr/>
          <p:nvPr/>
        </p:nvSpPr>
        <p:spPr bwMode="gray">
          <a:xfrm>
            <a:off x="0" y="0"/>
            <a:ext cx="9144000" cy="16351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8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for pr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gray">
          <a:xfrm>
            <a:off x="0" y="74"/>
            <a:ext cx="9144000" cy="1635051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779588"/>
            <a:ext cx="8496418" cy="1439862"/>
          </a:xfr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4000" tIns="0" rIns="324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de-DE" sz="30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 for divider slide</a:t>
            </a:r>
          </a:p>
        </p:txBody>
      </p:sp>
      <p:sp>
        <p:nvSpPr>
          <p:cNvPr id="59" name="Rechteck 58"/>
          <p:cNvSpPr/>
          <p:nvPr/>
        </p:nvSpPr>
        <p:spPr bwMode="gray">
          <a:xfrm>
            <a:off x="323410" y="1779662"/>
            <a:ext cx="8497134" cy="72000"/>
          </a:xfrm>
          <a:prstGeom prst="rect">
            <a:avLst/>
          </a:prstGeo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0" name="Rechteck 59"/>
          <p:cNvSpPr/>
          <p:nvPr/>
        </p:nvSpPr>
        <p:spPr bwMode="gray">
          <a:xfrm>
            <a:off x="323410" y="3147814"/>
            <a:ext cx="8496118" cy="72000"/>
          </a:xfrm>
          <a:prstGeom prst="rect">
            <a:avLst/>
          </a:prstGeo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17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headline</a:t>
            </a:r>
          </a:p>
        </p:txBody>
      </p:sp>
    </p:spTree>
    <p:extLst>
      <p:ext uri="{BB962C8B-B14F-4D97-AF65-F5344CB8AC3E}">
        <p14:creationId xmlns:p14="http://schemas.microsoft.com/office/powerpoint/2010/main" val="299189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556379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"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323410" y="1275570"/>
            <a:ext cx="8496740" cy="345676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410" y="915521"/>
            <a:ext cx="8497180" cy="28804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4803552"/>
            <a:ext cx="8496418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</p:spTree>
    <p:extLst>
      <p:ext uri="{BB962C8B-B14F-4D97-AF65-F5344CB8AC3E}">
        <p14:creationId xmlns:p14="http://schemas.microsoft.com/office/powerpoint/2010/main" val="3917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Click to add headline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/>
              <a:t>Click to add source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1" y="1275570"/>
            <a:ext cx="4176580" cy="345676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44010" y="1275570"/>
            <a:ext cx="4176580" cy="3456768"/>
          </a:xfrm>
        </p:spPr>
        <p:txBody>
          <a:bodyPr/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044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w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Relationship Id="rId30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7"/>
            </p:custDataLst>
            <p:extLst>
              <p:ext uri="{D42A27DB-BD31-4B8C-83A1-F6EECF244321}">
                <p14:modId xmlns:p14="http://schemas.microsoft.com/office/powerpoint/2010/main" val="3467236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8" name="think-cell Slide" r:id="rId30" imgW="353" imgH="353" progId="TCLayout.ActiveDocument.1">
                  <p:embed/>
                </p:oleObj>
              </mc:Choice>
              <mc:Fallback>
                <p:oleObj name="think-cell Slide" r:id="rId30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23411" y="195420"/>
            <a:ext cx="6408889" cy="57608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add headline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8"/>
            </p:custDataLst>
          </p:nvPr>
        </p:nvSpPr>
        <p:spPr bwMode="gray">
          <a:xfrm>
            <a:off x="323410" y="915521"/>
            <a:ext cx="8497180" cy="3816530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5"/>
            <a:r>
              <a:rPr lang="en-US" noProof="0" dirty="0"/>
              <a:t>Sixth level</a:t>
            </a:r>
          </a:p>
          <a:p>
            <a:pPr lvl="6"/>
            <a:r>
              <a:rPr lang="en-US" noProof="0" dirty="0"/>
              <a:t>Seventh level</a:t>
            </a:r>
          </a:p>
          <a:p>
            <a:pPr lvl="6"/>
            <a:r>
              <a:rPr lang="en-US" noProof="0" dirty="0"/>
              <a:t>Eighth level</a:t>
            </a:r>
          </a:p>
          <a:p>
            <a:pPr lvl="8"/>
            <a:r>
              <a:rPr lang="en-US" noProof="0" dirty="0"/>
              <a:t>Ninth level</a:t>
            </a:r>
          </a:p>
        </p:txBody>
      </p:sp>
      <p:grpSp>
        <p:nvGrpSpPr>
          <p:cNvPr id="15" name="Gruppieren 14"/>
          <p:cNvGrpSpPr/>
          <p:nvPr/>
        </p:nvGrpSpPr>
        <p:grpSpPr bwMode="gray">
          <a:xfrm>
            <a:off x="323850" y="-315520"/>
            <a:ext cx="8496740" cy="216030"/>
            <a:chOff x="323850" y="-531550"/>
            <a:chExt cx="8496740" cy="432060"/>
          </a:xfrm>
        </p:grpSpPr>
        <p:cxnSp>
          <p:nvCxnSpPr>
            <p:cNvPr id="16" name="Gerade Verbindung 15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uppieren 27"/>
          <p:cNvGrpSpPr/>
          <p:nvPr/>
        </p:nvGrpSpPr>
        <p:grpSpPr bwMode="gray">
          <a:xfrm>
            <a:off x="323850" y="5236120"/>
            <a:ext cx="8496740" cy="216030"/>
            <a:chOff x="323850" y="-531550"/>
            <a:chExt cx="8496740" cy="432060"/>
          </a:xfrm>
        </p:grpSpPr>
        <p:cxnSp>
          <p:nvCxnSpPr>
            <p:cNvPr id="29" name="Gerade Verbindung 28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ieren 7"/>
          <p:cNvGrpSpPr/>
          <p:nvPr/>
        </p:nvGrpSpPr>
        <p:grpSpPr bwMode="gray">
          <a:xfrm>
            <a:off x="9252514" y="195486"/>
            <a:ext cx="216166" cy="4752594"/>
            <a:chOff x="9252514" y="195486"/>
            <a:chExt cx="216166" cy="4752594"/>
          </a:xfrm>
        </p:grpSpPr>
        <p:cxnSp>
          <p:nvCxnSpPr>
            <p:cNvPr id="48" name="Gerade Verbindung 47"/>
            <p:cNvCxnSpPr/>
            <p:nvPr userDrawn="1"/>
          </p:nvCxnSpPr>
          <p:spPr bwMode="gray">
            <a:xfrm>
              <a:off x="9252650" y="91556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 Verbindung 48"/>
            <p:cNvCxnSpPr/>
            <p:nvPr userDrawn="1"/>
          </p:nvCxnSpPr>
          <p:spPr bwMode="gray">
            <a:xfrm>
              <a:off x="9252650" y="77150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 userDrawn="1"/>
          </p:nvCxnSpPr>
          <p:spPr bwMode="gray">
            <a:xfrm>
              <a:off x="9252650" y="494808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 userDrawn="1"/>
          </p:nvCxnSpPr>
          <p:spPr bwMode="gray">
            <a:xfrm>
              <a:off x="9252650" y="48040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 userDrawn="1"/>
          </p:nvCxnSpPr>
          <p:spPr bwMode="gray">
            <a:xfrm>
              <a:off x="9252650" y="415597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 Verbindung 52"/>
            <p:cNvCxnSpPr/>
            <p:nvPr userDrawn="1"/>
          </p:nvCxnSpPr>
          <p:spPr bwMode="gray">
            <a:xfrm>
              <a:off x="9252650" y="40119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/>
            <p:nvPr userDrawn="1"/>
          </p:nvCxnSpPr>
          <p:spPr bwMode="gray">
            <a:xfrm>
              <a:off x="9252650" y="33638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/>
            <p:nvPr userDrawn="1"/>
          </p:nvCxnSpPr>
          <p:spPr bwMode="gray">
            <a:xfrm>
              <a:off x="9252650" y="32198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Gerade Verbindung 55"/>
            <p:cNvCxnSpPr/>
            <p:nvPr userDrawn="1"/>
          </p:nvCxnSpPr>
          <p:spPr bwMode="gray">
            <a:xfrm>
              <a:off x="9252650" y="25717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Gerade Verbindung 56"/>
            <p:cNvCxnSpPr/>
            <p:nvPr userDrawn="1"/>
          </p:nvCxnSpPr>
          <p:spPr bwMode="gray">
            <a:xfrm>
              <a:off x="9252650" y="242773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 userDrawn="1"/>
          </p:nvCxnSpPr>
          <p:spPr bwMode="gray">
            <a:xfrm>
              <a:off x="9252650" y="17796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58"/>
            <p:cNvCxnSpPr/>
            <p:nvPr userDrawn="1"/>
          </p:nvCxnSpPr>
          <p:spPr bwMode="gray">
            <a:xfrm>
              <a:off x="9252650" y="163562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Gerade Verbindung 59"/>
            <p:cNvCxnSpPr/>
            <p:nvPr userDrawn="1"/>
          </p:nvCxnSpPr>
          <p:spPr bwMode="gray">
            <a:xfrm>
              <a:off x="9252650" y="47320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/>
            <p:nvPr userDrawn="1"/>
          </p:nvCxnSpPr>
          <p:spPr bwMode="gray">
            <a:xfrm>
              <a:off x="9252514" y="127560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 userDrawn="1"/>
          </p:nvCxnSpPr>
          <p:spPr bwMode="gray">
            <a:xfrm>
              <a:off x="9252520" y="19548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 userDrawn="1"/>
          </p:nvCxnSpPr>
          <p:spPr bwMode="gray">
            <a:xfrm>
              <a:off x="9252650" y="1419225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uppieren 63"/>
          <p:cNvGrpSpPr/>
          <p:nvPr/>
        </p:nvGrpSpPr>
        <p:grpSpPr bwMode="gray">
          <a:xfrm>
            <a:off x="-324680" y="195486"/>
            <a:ext cx="216166" cy="4752594"/>
            <a:chOff x="9252650" y="195486"/>
            <a:chExt cx="216166" cy="4752594"/>
          </a:xfrm>
        </p:grpSpPr>
        <p:cxnSp>
          <p:nvCxnSpPr>
            <p:cNvPr id="65" name="Gerade Verbindung 64"/>
            <p:cNvCxnSpPr/>
            <p:nvPr userDrawn="1"/>
          </p:nvCxnSpPr>
          <p:spPr bwMode="gray">
            <a:xfrm>
              <a:off x="9252650" y="91556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 userDrawn="1"/>
          </p:nvCxnSpPr>
          <p:spPr bwMode="gray">
            <a:xfrm>
              <a:off x="9252650" y="77150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 userDrawn="1"/>
          </p:nvCxnSpPr>
          <p:spPr bwMode="gray">
            <a:xfrm>
              <a:off x="9252650" y="494808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 userDrawn="1"/>
          </p:nvCxnSpPr>
          <p:spPr bwMode="gray">
            <a:xfrm>
              <a:off x="9252650" y="48040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 userDrawn="1"/>
          </p:nvCxnSpPr>
          <p:spPr bwMode="gray">
            <a:xfrm>
              <a:off x="9252650" y="415597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 userDrawn="1"/>
          </p:nvCxnSpPr>
          <p:spPr bwMode="gray">
            <a:xfrm>
              <a:off x="9252650" y="40119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 userDrawn="1"/>
          </p:nvCxnSpPr>
          <p:spPr bwMode="gray">
            <a:xfrm>
              <a:off x="9252650" y="33638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 userDrawn="1"/>
          </p:nvCxnSpPr>
          <p:spPr bwMode="gray">
            <a:xfrm>
              <a:off x="9252650" y="32198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 userDrawn="1"/>
          </p:nvCxnSpPr>
          <p:spPr bwMode="gray">
            <a:xfrm>
              <a:off x="9252650" y="25717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 userDrawn="1"/>
          </p:nvCxnSpPr>
          <p:spPr bwMode="gray">
            <a:xfrm>
              <a:off x="9252650" y="242773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 userDrawn="1"/>
          </p:nvCxnSpPr>
          <p:spPr bwMode="gray">
            <a:xfrm>
              <a:off x="9252650" y="17796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Gerade Verbindung 76"/>
            <p:cNvCxnSpPr/>
            <p:nvPr userDrawn="1"/>
          </p:nvCxnSpPr>
          <p:spPr bwMode="gray">
            <a:xfrm>
              <a:off x="9252650" y="163562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/>
            <p:nvPr userDrawn="1"/>
          </p:nvCxnSpPr>
          <p:spPr bwMode="gray">
            <a:xfrm>
              <a:off x="9252650" y="47320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 Verbindung 80"/>
            <p:cNvCxnSpPr/>
            <p:nvPr userDrawn="1"/>
          </p:nvCxnSpPr>
          <p:spPr bwMode="gray">
            <a:xfrm>
              <a:off x="9252786" y="127560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 userDrawn="1"/>
          </p:nvCxnSpPr>
          <p:spPr bwMode="gray">
            <a:xfrm>
              <a:off x="9252786" y="19548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 userDrawn="1"/>
          </p:nvCxnSpPr>
          <p:spPr bwMode="gray">
            <a:xfrm>
              <a:off x="9252786" y="1413738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Rechteck 65"/>
          <p:cNvSpPr/>
          <p:nvPr/>
        </p:nvSpPr>
        <p:spPr bwMode="gray">
          <a:xfrm>
            <a:off x="7524750" y="4948080"/>
            <a:ext cx="1295840" cy="144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r"/>
            <a:fld id="{FCBC2E87-33EB-478A-988F-F7C865AFDA8A}" type="slidenum">
              <a:rPr lang="en-US" sz="800" smtClean="0">
                <a:solidFill>
                  <a:schemeClr val="bg2"/>
                </a:solidFill>
                <a:latin typeface="Arial" pitchFamily="34" charset="0"/>
              </a:rPr>
              <a:t>‹Nº›</a:t>
            </a:fld>
            <a:endParaRPr lang="en-US" sz="800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79" name="Rechteck 13"/>
          <p:cNvSpPr/>
          <p:nvPr/>
        </p:nvSpPr>
        <p:spPr bwMode="gray">
          <a:xfrm>
            <a:off x="324390" y="4948080"/>
            <a:ext cx="7056000" cy="144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8" indent="0">
              <a:tabLst/>
            </a:pPr>
            <a:r>
              <a:rPr lang="en-US" sz="800" noProof="0" dirty="0">
                <a:solidFill>
                  <a:schemeClr val="bg2"/>
                </a:solidFill>
                <a:latin typeface="Arial" pitchFamily="34" charset="0"/>
              </a:rPr>
              <a:t>© GfK </a:t>
            </a:r>
            <a:fld id="{C5F468E3-E2B5-4048-B5A0-A2E0E1BF2E6A}" type="datetime4">
              <a:rPr lang="en-US" sz="800" noProof="0" smtClean="0">
                <a:solidFill>
                  <a:schemeClr val="bg2"/>
                </a:solidFill>
                <a:latin typeface="Arial" pitchFamily="34" charset="0"/>
              </a:rPr>
              <a:pPr marL="0" lvl="8" indent="0">
                <a:tabLst/>
              </a:pPr>
              <a:t>July 6, 2017</a:t>
            </a:fld>
            <a:r>
              <a:rPr lang="en-US" sz="800" noProof="0" dirty="0">
                <a:solidFill>
                  <a:schemeClr val="bg2"/>
                </a:solidFill>
                <a:latin typeface="Arial" pitchFamily="34" charset="0"/>
              </a:rPr>
              <a:t> | </a:t>
            </a:r>
            <a:r>
              <a:rPr lang="en-US" sz="800" noProof="0" dirty="0" smtClean="0">
                <a:solidFill>
                  <a:schemeClr val="bg2"/>
                </a:solidFill>
                <a:latin typeface="Arial" pitchFamily="34" charset="0"/>
              </a:rPr>
              <a:t>ESTUDIO</a:t>
            </a:r>
            <a:r>
              <a:rPr lang="en-US" sz="800" baseline="0" noProof="0" dirty="0" smtClean="0">
                <a:solidFill>
                  <a:schemeClr val="bg2"/>
                </a:solidFill>
                <a:latin typeface="Arial" pitchFamily="34" charset="0"/>
              </a:rPr>
              <a:t> SER HOMBRE EN CHILE HOY 2017</a:t>
            </a:r>
            <a:endParaRPr lang="en-US" sz="800" noProof="0" dirty="0">
              <a:solidFill>
                <a:schemeClr val="bg2"/>
              </a:solidFill>
              <a:latin typeface="Arial" pitchFamily="34" charset="0"/>
            </a:endParaRPr>
          </a:p>
        </p:txBody>
      </p:sp>
      <p:pic>
        <p:nvPicPr>
          <p:cNvPr id="80" name="Grafik 75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244190" y="195420"/>
            <a:ext cx="577597" cy="576000"/>
          </a:xfrm>
          <a:prstGeom prst="rect">
            <a:avLst/>
          </a:prstGeom>
        </p:spPr>
      </p:pic>
      <p:sp>
        <p:nvSpPr>
          <p:cNvPr id="4" name="VCT_Marker_ID_4" hidden="1"/>
          <p:cNvSpPr/>
          <p:nvPr>
            <p:custDataLst>
              <p:tags r:id="rId29"/>
            </p:custDataLst>
          </p:nvPr>
        </p:nvSpPr>
        <p:spPr bwMode="gray">
          <a:xfrm>
            <a:off x="1270000" y="127000"/>
            <a:ext cx="127000" cy="127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13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  <p:sldLayoutId id="2147483728" r:id="rId22"/>
    <p:sldLayoutId id="2147483729" r:id="rId23"/>
    <p:sldLayoutId id="2147483730" r:id="rId24"/>
  </p:sldLayoutIdLst>
  <p:txStyles>
    <p:titleStyle>
      <a:lvl1pPr algn="l" defTabSz="914400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Arial" pitchFamily="34" charset="0"/>
        <a:buNone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80000" marR="0" indent="-1800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6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4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540000" indent="-180000" algn="l" defTabSz="914400" rtl="0" eaLnBrk="1" latinLnBrk="0" hangingPunct="1">
        <a:spcBef>
          <a:spcPts val="300"/>
        </a:spcBef>
        <a:spcAft>
          <a:spcPts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notesSlide" Target="../notesSlides/notesSlide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8.png"/><Relationship Id="rId3" Type="http://schemas.openxmlformats.org/officeDocument/2006/relationships/tags" Target="../tags/tag8.xml"/><Relationship Id="rId7" Type="http://schemas.openxmlformats.org/officeDocument/2006/relationships/notesSlide" Target="../notesSlides/notesSlide4.xml"/><Relationship Id="rId12" Type="http://schemas.openxmlformats.org/officeDocument/2006/relationships/chart" Target="../charts/char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1.xml"/><Relationship Id="rId11" Type="http://schemas.openxmlformats.org/officeDocument/2006/relationships/chart" Target="../charts/chart1.xml"/><Relationship Id="rId5" Type="http://schemas.openxmlformats.org/officeDocument/2006/relationships/tags" Target="../tags/tag10.xml"/><Relationship Id="rId15" Type="http://schemas.openxmlformats.org/officeDocument/2006/relationships/chart" Target="../charts/chart4.xml"/><Relationship Id="rId10" Type="http://schemas.openxmlformats.org/officeDocument/2006/relationships/image" Target="../media/image6.emf"/><Relationship Id="rId4" Type="http://schemas.openxmlformats.org/officeDocument/2006/relationships/tags" Target="../tags/tag9.xml"/><Relationship Id="rId9" Type="http://schemas.openxmlformats.org/officeDocument/2006/relationships/oleObject" Target="../embeddings/oleObject4.bin"/><Relationship Id="rId1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gray">
          <a:xfrm>
            <a:off x="251523" y="2193709"/>
            <a:ext cx="8856981" cy="7561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b="0" kern="1200" cap="all" baseline="0">
                <a:solidFill>
                  <a:schemeClr val="tx2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3600" dirty="0" smtClean="0">
                <a:solidFill>
                  <a:srgbClr val="E95E0F"/>
                </a:solidFill>
                <a:cs typeface="Arial" charset="0"/>
              </a:rPr>
              <a:t>Estudio ser hombre en chile hoy</a:t>
            </a:r>
            <a:endParaRPr lang="de-DE" sz="3600" dirty="0">
              <a:solidFill>
                <a:srgbClr val="E95E0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80830733"/>
              </p:ext>
            </p:extLst>
          </p:nvPr>
        </p:nvGraphicFramePr>
        <p:xfrm>
          <a:off x="323526" y="987575"/>
          <a:ext cx="8424937" cy="3600400"/>
        </p:xfrm>
        <a:graphic>
          <a:graphicData uri="http://schemas.openxmlformats.org/drawingml/2006/table">
            <a:tbl>
              <a:tblPr/>
              <a:tblGrid>
                <a:gridCol w="1188125"/>
                <a:gridCol w="914999"/>
                <a:gridCol w="914999"/>
                <a:gridCol w="1247726"/>
                <a:gridCol w="1081363"/>
                <a:gridCol w="998181"/>
                <a:gridCol w="1081363"/>
                <a:gridCol w="998181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Tener buen humor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Tener un estilo propio, diferente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culto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masculino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reflexivo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atlético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Ninguna de éstas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Cambio en el ser atractivo de un hombre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¿Qué crees que hace atractivo a un hombre? 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669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62486887"/>
              </p:ext>
            </p:extLst>
          </p:nvPr>
        </p:nvGraphicFramePr>
        <p:xfrm>
          <a:off x="323526" y="987575"/>
          <a:ext cx="8424937" cy="3600400"/>
        </p:xfrm>
        <a:graphic>
          <a:graphicData uri="http://schemas.openxmlformats.org/drawingml/2006/table">
            <a:tbl>
              <a:tblPr/>
              <a:tblGrid>
                <a:gridCol w="1188125"/>
                <a:gridCol w="914999"/>
                <a:gridCol w="914999"/>
                <a:gridCol w="1247726"/>
                <a:gridCol w="1081363"/>
                <a:gridCol w="998181"/>
                <a:gridCol w="1081363"/>
                <a:gridCol w="998181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masculino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atlético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culto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Tener un estilo propio, diferente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Tener buen humor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 reflexivo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Ninguna de éstas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Cambio en el ser atractivo de un hombre</a:t>
            </a:r>
            <a:endParaRPr lang="es-ES" dirty="0"/>
          </a:p>
          <a:p>
            <a:r>
              <a:rPr lang="es-ES" sz="1400" i="1" dirty="0">
                <a:solidFill>
                  <a:schemeClr val="bg2"/>
                </a:solidFill>
              </a:rPr>
              <a:t>¿Y hace 20 años?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77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992565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Atractivo / Juzgado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sientes un hombre atractivo? ¿Te sientes juzgado cuando tienes un look diferente o inusual?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13" name="7 Rectángulo"/>
          <p:cNvSpPr/>
          <p:nvPr/>
        </p:nvSpPr>
        <p:spPr>
          <a:xfrm>
            <a:off x="0" y="1975941"/>
            <a:ext cx="328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1"/>
                </a:solidFill>
              </a:rPr>
              <a:t>Se siente atractivo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14" name="7 Rectángulo"/>
          <p:cNvSpPr/>
          <p:nvPr/>
        </p:nvSpPr>
        <p:spPr>
          <a:xfrm>
            <a:off x="-36512" y="3579862"/>
            <a:ext cx="32883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Se siente juzgado </a:t>
            </a:r>
          </a:p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cuando tiene un</a:t>
            </a:r>
          </a:p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look diferente</a:t>
            </a:r>
            <a:endParaRPr lang="es-ES" sz="1400" dirty="0">
              <a:solidFill>
                <a:schemeClr val="accent3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26" name="25 Gráfico"/>
          <p:cNvGraphicFramePr/>
          <p:nvPr>
            <p:extLst>
              <p:ext uri="{D42A27DB-BD31-4B8C-83A1-F6EECF244321}">
                <p14:modId xmlns:p14="http://schemas.microsoft.com/office/powerpoint/2010/main" val="3838876368"/>
              </p:ext>
            </p:extLst>
          </p:nvPr>
        </p:nvGraphicFramePr>
        <p:xfrm>
          <a:off x="2771800" y="1681766"/>
          <a:ext cx="6048672" cy="109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26 Gráfico"/>
          <p:cNvGraphicFramePr/>
          <p:nvPr>
            <p:extLst>
              <p:ext uri="{D42A27DB-BD31-4B8C-83A1-F6EECF244321}">
                <p14:modId xmlns:p14="http://schemas.microsoft.com/office/powerpoint/2010/main" val="65039793"/>
              </p:ext>
            </p:extLst>
          </p:nvPr>
        </p:nvGraphicFramePr>
        <p:xfrm>
          <a:off x="2771800" y="3275660"/>
          <a:ext cx="6048672" cy="109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Rectángulo"/>
          <p:cNvSpPr/>
          <p:nvPr/>
        </p:nvSpPr>
        <p:spPr>
          <a:xfrm>
            <a:off x="1141494" y="300379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solidFill>
                  <a:schemeClr val="accent3"/>
                </a:solidFill>
              </a:rPr>
              <a:t>37%</a:t>
            </a:r>
            <a:endParaRPr lang="es-CL" sz="3200" dirty="0"/>
          </a:p>
        </p:txBody>
      </p:sp>
      <p:sp>
        <p:nvSpPr>
          <p:cNvPr id="28" name="27 Rectángulo"/>
          <p:cNvSpPr/>
          <p:nvPr/>
        </p:nvSpPr>
        <p:spPr>
          <a:xfrm>
            <a:off x="1141495" y="1419622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solidFill>
                  <a:schemeClr val="accent1"/>
                </a:solidFill>
              </a:rPr>
              <a:t>79%</a:t>
            </a:r>
            <a:endParaRPr lang="es-CL" sz="3200" dirty="0">
              <a:solidFill>
                <a:schemeClr val="accent1"/>
              </a:solidFill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251520" y="2859782"/>
            <a:ext cx="856830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 bwMode="gray">
          <a:xfrm>
            <a:off x="4181562" y="1275606"/>
            <a:ext cx="4350878" cy="663029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8 de cada 10 hombres se sienten atractivos en especial los que tienen entre 25-35 años, los con pareja y los con hijos.</a:t>
            </a:r>
          </a:p>
        </p:txBody>
      </p:sp>
      <p:sp>
        <p:nvSpPr>
          <p:cNvPr id="31" name="30 CuadroTexto"/>
          <p:cNvSpPr txBox="1"/>
          <p:nvPr/>
        </p:nvSpPr>
        <p:spPr bwMode="gray">
          <a:xfrm>
            <a:off x="4181562" y="3075806"/>
            <a:ext cx="4350878" cy="663029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Los hombres entre 18-24 años, de segmentos altos y los que tienen pareja se sienten más juzgados cuando tienen un look diferente.</a:t>
            </a:r>
          </a:p>
        </p:txBody>
      </p:sp>
    </p:spTree>
    <p:extLst>
      <p:ext uri="{BB962C8B-B14F-4D97-AF65-F5344CB8AC3E}">
        <p14:creationId xmlns:p14="http://schemas.microsoft.com/office/powerpoint/2010/main" val="15298439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871266"/>
              </p:ext>
            </p:extLst>
          </p:nvPr>
        </p:nvGraphicFramePr>
        <p:xfrm>
          <a:off x="729336" y="1059582"/>
          <a:ext cx="3194592" cy="3463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Único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sientes único, diferente al resto?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4139952" y="3442736"/>
            <a:ext cx="4104455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Los hombres entre 25-35 años, los del grupo socioeconómico C1, los de regiones y los que tienen pareja son los que más tratan de aportar su toque personal en todo.</a:t>
            </a:r>
          </a:p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A los que no les interesa ser diferentes, son principalmente los hombres del grupo socioeconómico C3 y los de regiones.</a:t>
            </a:r>
          </a:p>
        </p:txBody>
      </p:sp>
      <p:grpSp>
        <p:nvGrpSpPr>
          <p:cNvPr id="16" name="Group 17"/>
          <p:cNvGrpSpPr>
            <a:grpSpLocks noChangeAspect="1"/>
          </p:cNvGrpSpPr>
          <p:nvPr/>
        </p:nvGrpSpPr>
        <p:grpSpPr bwMode="auto">
          <a:xfrm>
            <a:off x="5868144" y="1707654"/>
            <a:ext cx="571843" cy="1331943"/>
            <a:chOff x="331" y="735"/>
            <a:chExt cx="243" cy="566"/>
          </a:xfrm>
          <a:solidFill>
            <a:schemeClr val="bg2">
              <a:alpha val="15000"/>
            </a:schemeClr>
          </a:solidFill>
        </p:grpSpPr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9" name="Group 17"/>
          <p:cNvGrpSpPr>
            <a:grpSpLocks noChangeAspect="1"/>
          </p:cNvGrpSpPr>
          <p:nvPr/>
        </p:nvGrpSpPr>
        <p:grpSpPr bwMode="auto">
          <a:xfrm>
            <a:off x="7236296" y="1650593"/>
            <a:ext cx="571843" cy="1331943"/>
            <a:chOff x="331" y="735"/>
            <a:chExt cx="243" cy="566"/>
          </a:xfrm>
          <a:solidFill>
            <a:schemeClr val="bg2">
              <a:alpha val="15000"/>
            </a:schemeClr>
          </a:solidFill>
        </p:grpSpPr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2" name="Group 17"/>
          <p:cNvGrpSpPr>
            <a:grpSpLocks noChangeAspect="1"/>
          </p:cNvGrpSpPr>
          <p:nvPr/>
        </p:nvGrpSpPr>
        <p:grpSpPr bwMode="auto">
          <a:xfrm>
            <a:off x="6804248" y="1210488"/>
            <a:ext cx="571843" cy="1331943"/>
            <a:chOff x="331" y="735"/>
            <a:chExt cx="243" cy="566"/>
          </a:xfrm>
          <a:solidFill>
            <a:schemeClr val="bg2">
              <a:alpha val="15000"/>
            </a:schemeClr>
          </a:solidFill>
        </p:grpSpPr>
        <p:sp>
          <p:nvSpPr>
            <p:cNvPr id="23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3" name="Group 17"/>
          <p:cNvGrpSpPr>
            <a:grpSpLocks noChangeAspect="1"/>
          </p:cNvGrpSpPr>
          <p:nvPr/>
        </p:nvGrpSpPr>
        <p:grpSpPr bwMode="auto">
          <a:xfrm>
            <a:off x="6295971" y="1210488"/>
            <a:ext cx="571843" cy="1331943"/>
            <a:chOff x="331" y="735"/>
            <a:chExt cx="243" cy="566"/>
          </a:xfrm>
          <a:solidFill>
            <a:schemeClr val="bg2">
              <a:alpha val="15000"/>
            </a:schemeClr>
          </a:solidFill>
        </p:grpSpPr>
        <p:sp>
          <p:nvSpPr>
            <p:cNvPr id="34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9" name="Group 17"/>
          <p:cNvGrpSpPr>
            <a:grpSpLocks noChangeAspect="1"/>
          </p:cNvGrpSpPr>
          <p:nvPr/>
        </p:nvGrpSpPr>
        <p:grpSpPr bwMode="auto">
          <a:xfrm>
            <a:off x="6464342" y="1615181"/>
            <a:ext cx="771988" cy="1798123"/>
            <a:chOff x="331" y="735"/>
            <a:chExt cx="243" cy="566"/>
          </a:xfrm>
          <a:solidFill>
            <a:schemeClr val="accent3"/>
          </a:solidFill>
        </p:grpSpPr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8" name="37 Elipse"/>
          <p:cNvSpPr/>
          <p:nvPr/>
        </p:nvSpPr>
        <p:spPr bwMode="gray">
          <a:xfrm>
            <a:off x="4542821" y="1624134"/>
            <a:ext cx="720080" cy="72008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7 Rectángulo"/>
          <p:cNvSpPr/>
          <p:nvPr/>
        </p:nvSpPr>
        <p:spPr>
          <a:xfrm>
            <a:off x="4015667" y="2360190"/>
            <a:ext cx="18575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100" b="1" dirty="0">
                <a:solidFill>
                  <a:schemeClr val="accent1"/>
                </a:solidFill>
              </a:rPr>
              <a:t>De los </a:t>
            </a:r>
            <a:r>
              <a:rPr lang="es-CL" sz="1100" b="1" dirty="0" smtClean="0">
                <a:solidFill>
                  <a:schemeClr val="accent1"/>
                </a:solidFill>
              </a:rPr>
              <a:t>hombres se siente en algún grado único</a:t>
            </a:r>
            <a:endParaRPr lang="es-CL" sz="1100" b="1" dirty="0">
              <a:solidFill>
                <a:schemeClr val="accent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4555978" y="1722564"/>
            <a:ext cx="7328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chemeClr val="bg1"/>
                </a:solidFill>
              </a:rPr>
              <a:t>93</a:t>
            </a:r>
            <a:r>
              <a:rPr lang="es-CL" b="1" dirty="0" smtClean="0">
                <a:solidFill>
                  <a:schemeClr val="bg1"/>
                </a:solidFill>
              </a:rPr>
              <a:t>%</a:t>
            </a:r>
            <a:endParaRPr lang="es-CL" sz="2400" dirty="0">
              <a:solidFill>
                <a:schemeClr val="bg1"/>
              </a:solidFill>
            </a:endParaRPr>
          </a:p>
        </p:txBody>
      </p:sp>
      <p:sp>
        <p:nvSpPr>
          <p:cNvPr id="41" name="40 Cerrar llave"/>
          <p:cNvSpPr/>
          <p:nvPr/>
        </p:nvSpPr>
        <p:spPr>
          <a:xfrm>
            <a:off x="3532558" y="1331663"/>
            <a:ext cx="360040" cy="2176399"/>
          </a:xfrm>
          <a:prstGeom prst="rightBrac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3709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55213983"/>
              </p:ext>
            </p:extLst>
          </p:nvPr>
        </p:nvGraphicFramePr>
        <p:xfrm>
          <a:off x="323526" y="987575"/>
          <a:ext cx="8280922" cy="3600400"/>
        </p:xfrm>
        <a:graphic>
          <a:graphicData uri="http://schemas.openxmlformats.org/drawingml/2006/table">
            <a:tbl>
              <a:tblPr/>
              <a:tblGrid>
                <a:gridCol w="1839981"/>
                <a:gridCol w="1688413"/>
                <a:gridCol w="2088232"/>
                <a:gridCol w="1440160"/>
                <a:gridCol w="1224136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trato de aportar mi toque personal en todo y hacer las cosas a mi manera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Generalmente sí, pero a veces prefiero seguir los lineamientos de las tendencias y/o de mi entorno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Creo que sí, pero no estoy seguro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no me interesa ser diferente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Único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sientes único, diferente al resto?</a:t>
            </a:r>
            <a:endParaRPr lang="es-ES" sz="11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93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424679"/>
              </p:ext>
            </p:extLst>
          </p:nvPr>
        </p:nvGraphicFramePr>
        <p:xfrm>
          <a:off x="539552" y="1337741"/>
          <a:ext cx="3194592" cy="2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Autenticidad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muestras tal cuál eres? ¿Cuáles de estas barreras hacen que a veces sea más difícil para ti mostrarte de forma autentica?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 / total entrevistados que no se muestran tal cual son.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3" name="2 Cerrar llave"/>
          <p:cNvSpPr/>
          <p:nvPr/>
        </p:nvSpPr>
        <p:spPr>
          <a:xfrm>
            <a:off x="3275856" y="2283718"/>
            <a:ext cx="360040" cy="1728192"/>
          </a:xfrm>
          <a:prstGeom prst="rightBrace">
            <a:avLst/>
          </a:prstGeom>
          <a:ln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2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408770"/>
              </p:ext>
            </p:extLst>
          </p:nvPr>
        </p:nvGraphicFramePr>
        <p:xfrm>
          <a:off x="3779912" y="2173882"/>
          <a:ext cx="5112568" cy="1982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7 Rectángulo"/>
          <p:cNvSpPr/>
          <p:nvPr/>
        </p:nvSpPr>
        <p:spPr>
          <a:xfrm>
            <a:off x="4572000" y="1183853"/>
            <a:ext cx="328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Barreras</a:t>
            </a:r>
            <a:endParaRPr lang="es-ES" sz="1400" dirty="0">
              <a:solidFill>
                <a:schemeClr val="accent3"/>
              </a:solidFill>
            </a:endParaRPr>
          </a:p>
        </p:txBody>
      </p:sp>
      <p:grpSp>
        <p:nvGrpSpPr>
          <p:cNvPr id="29" name="Group 17"/>
          <p:cNvGrpSpPr>
            <a:grpSpLocks noChangeAspect="1"/>
          </p:cNvGrpSpPr>
          <p:nvPr/>
        </p:nvGrpSpPr>
        <p:grpSpPr bwMode="auto">
          <a:xfrm>
            <a:off x="4759178" y="1431577"/>
            <a:ext cx="412860" cy="961638"/>
            <a:chOff x="331" y="735"/>
            <a:chExt cx="243" cy="566"/>
          </a:xfrm>
          <a:solidFill>
            <a:schemeClr val="accent2"/>
          </a:solidFill>
        </p:grpSpPr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2" name="31 Señal de prohibido"/>
          <p:cNvSpPr/>
          <p:nvPr/>
        </p:nvSpPr>
        <p:spPr bwMode="gray">
          <a:xfrm>
            <a:off x="4355976" y="1275606"/>
            <a:ext cx="1152128" cy="1234438"/>
          </a:xfrm>
          <a:prstGeom prst="noSmoking">
            <a:avLst>
              <a:gd name="adj" fmla="val 7454"/>
            </a:avLst>
          </a:prstGeom>
          <a:solidFill>
            <a:schemeClr val="bg2">
              <a:alpha val="1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5724128" y="1678510"/>
            <a:ext cx="2807668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Si bien la gran mayoría de los hombres se muestra tal como se siente, los que no lo hacen es principalmente por su timidez.</a:t>
            </a:r>
          </a:p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La mayor razón por la cual el segmento D no se muestra tal cual es por las tendencias y la moda.  </a:t>
            </a:r>
          </a:p>
        </p:txBody>
      </p:sp>
    </p:spTree>
    <p:extLst>
      <p:ext uri="{BB962C8B-B14F-4D97-AF65-F5344CB8AC3E}">
        <p14:creationId xmlns:p14="http://schemas.microsoft.com/office/powerpoint/2010/main" val="2878960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40104684"/>
              </p:ext>
            </p:extLst>
          </p:nvPr>
        </p:nvGraphicFramePr>
        <p:xfrm>
          <a:off x="323529" y="987574"/>
          <a:ext cx="8640959" cy="3600400"/>
        </p:xfrm>
        <a:graphic>
          <a:graphicData uri="http://schemas.openxmlformats.org/drawingml/2006/table">
            <a:tbl>
              <a:tblPr/>
              <a:tblGrid>
                <a:gridCol w="1022122"/>
                <a:gridCol w="620794"/>
                <a:gridCol w="620794"/>
                <a:gridCol w="846537"/>
                <a:gridCol w="733666"/>
                <a:gridCol w="677230"/>
                <a:gridCol w="677230"/>
                <a:gridCol w="677230"/>
                <a:gridCol w="677230"/>
                <a:gridCol w="677230"/>
                <a:gridCol w="733666"/>
                <a:gridCol w="677230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siempre me muestro tal como me siento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Trato de hacerlo pero a veces no lo logro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me resulta difícil mostrarme tal como soy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prefiero adaptarme al contexto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Timidez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barreras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Las tendencias y la moda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 opinión de mis amigos/as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 opinión de mi familia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 que piensa y/o dice mi pareja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 que dicen las mujeres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87%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74%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Autenticidad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muestras tal cuál eres? ¿Cuáles de estas barreras hacen que a veces sea más difícil para ti mostrarte de forma autentica?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9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 / total entrevistados que no se muestran tal cual son.</a:t>
            </a:r>
            <a:endParaRPr lang="es-CL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169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Nuevas tendencias en productos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gusta consumir nuevas tendencias en productos de cuidado personal masculino?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pSp>
        <p:nvGrpSpPr>
          <p:cNvPr id="27" name="Group 80"/>
          <p:cNvGrpSpPr>
            <a:grpSpLocks noChangeAspect="1"/>
          </p:cNvGrpSpPr>
          <p:nvPr/>
        </p:nvGrpSpPr>
        <p:grpSpPr bwMode="auto">
          <a:xfrm flipH="1">
            <a:off x="7349365" y="3343078"/>
            <a:ext cx="319623" cy="620182"/>
            <a:chOff x="2945" y="2065"/>
            <a:chExt cx="363" cy="610"/>
          </a:xfrm>
          <a:solidFill>
            <a:schemeClr val="bg2">
              <a:alpha val="15000"/>
            </a:schemeClr>
          </a:solidFill>
        </p:grpSpPr>
        <p:sp>
          <p:nvSpPr>
            <p:cNvPr id="28" name="Freeform 81"/>
            <p:cNvSpPr>
              <a:spLocks/>
            </p:cNvSpPr>
            <p:nvPr/>
          </p:nvSpPr>
          <p:spPr bwMode="auto">
            <a:xfrm>
              <a:off x="3027" y="2087"/>
              <a:ext cx="120" cy="71"/>
            </a:xfrm>
            <a:custGeom>
              <a:avLst/>
              <a:gdLst>
                <a:gd name="T0" fmla="*/ 64 w 67"/>
                <a:gd name="T1" fmla="*/ 0 h 40"/>
                <a:gd name="T2" fmla="*/ 3 w 67"/>
                <a:gd name="T3" fmla="*/ 0 h 40"/>
                <a:gd name="T4" fmla="*/ 0 w 67"/>
                <a:gd name="T5" fmla="*/ 3 h 40"/>
                <a:gd name="T6" fmla="*/ 0 w 67"/>
                <a:gd name="T7" fmla="*/ 40 h 40"/>
                <a:gd name="T8" fmla="*/ 67 w 67"/>
                <a:gd name="T9" fmla="*/ 40 h 40"/>
                <a:gd name="T10" fmla="*/ 67 w 67"/>
                <a:gd name="T11" fmla="*/ 31 h 40"/>
                <a:gd name="T12" fmla="*/ 59 w 67"/>
                <a:gd name="T13" fmla="*/ 20 h 40"/>
                <a:gd name="T14" fmla="*/ 67 w 67"/>
                <a:gd name="T15" fmla="*/ 10 h 40"/>
                <a:gd name="T16" fmla="*/ 67 w 67"/>
                <a:gd name="T17" fmla="*/ 3 h 40"/>
                <a:gd name="T18" fmla="*/ 64 w 67"/>
                <a:gd name="T1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40">
                  <a:moveTo>
                    <a:pt x="64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67" y="40"/>
                    <a:pt x="67" y="40"/>
                    <a:pt x="67" y="40"/>
                  </a:cubicBezTo>
                  <a:cubicBezTo>
                    <a:pt x="67" y="31"/>
                    <a:pt x="67" y="31"/>
                    <a:pt x="67" y="31"/>
                  </a:cubicBezTo>
                  <a:cubicBezTo>
                    <a:pt x="62" y="30"/>
                    <a:pt x="59" y="25"/>
                    <a:pt x="59" y="20"/>
                  </a:cubicBezTo>
                  <a:cubicBezTo>
                    <a:pt x="59" y="15"/>
                    <a:pt x="62" y="11"/>
                    <a:pt x="67" y="10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67" y="1"/>
                    <a:pt x="65" y="0"/>
                    <a:pt x="6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82"/>
            <p:cNvSpPr>
              <a:spLocks noEditPoints="1"/>
            </p:cNvSpPr>
            <p:nvPr/>
          </p:nvSpPr>
          <p:spPr bwMode="auto">
            <a:xfrm>
              <a:off x="2945" y="2187"/>
              <a:ext cx="284" cy="488"/>
            </a:xfrm>
            <a:custGeom>
              <a:avLst/>
              <a:gdLst>
                <a:gd name="T0" fmla="*/ 128 w 159"/>
                <a:gd name="T1" fmla="*/ 38 h 273"/>
                <a:gd name="T2" fmla="*/ 128 w 159"/>
                <a:gd name="T3" fmla="*/ 5 h 273"/>
                <a:gd name="T4" fmla="*/ 123 w 159"/>
                <a:gd name="T5" fmla="*/ 0 h 273"/>
                <a:gd name="T6" fmla="*/ 35 w 159"/>
                <a:gd name="T7" fmla="*/ 0 h 273"/>
                <a:gd name="T8" fmla="*/ 31 w 159"/>
                <a:gd name="T9" fmla="*/ 5 h 273"/>
                <a:gd name="T10" fmla="*/ 31 w 159"/>
                <a:gd name="T11" fmla="*/ 38 h 273"/>
                <a:gd name="T12" fmla="*/ 15 w 159"/>
                <a:gd name="T13" fmla="*/ 54 h 273"/>
                <a:gd name="T14" fmla="*/ 0 w 159"/>
                <a:gd name="T15" fmla="*/ 100 h 273"/>
                <a:gd name="T16" fmla="*/ 0 w 159"/>
                <a:gd name="T17" fmla="*/ 260 h 273"/>
                <a:gd name="T18" fmla="*/ 13 w 159"/>
                <a:gd name="T19" fmla="*/ 273 h 273"/>
                <a:gd name="T20" fmla="*/ 146 w 159"/>
                <a:gd name="T21" fmla="*/ 273 h 273"/>
                <a:gd name="T22" fmla="*/ 159 w 159"/>
                <a:gd name="T23" fmla="*/ 260 h 273"/>
                <a:gd name="T24" fmla="*/ 159 w 159"/>
                <a:gd name="T25" fmla="*/ 100 h 273"/>
                <a:gd name="T26" fmla="*/ 144 w 159"/>
                <a:gd name="T27" fmla="*/ 54 h 273"/>
                <a:gd name="T28" fmla="*/ 128 w 159"/>
                <a:gd name="T29" fmla="*/ 38 h 273"/>
                <a:gd name="T30" fmla="*/ 42 w 159"/>
                <a:gd name="T31" fmla="*/ 251 h 273"/>
                <a:gd name="T32" fmla="*/ 32 w 159"/>
                <a:gd name="T33" fmla="*/ 251 h 273"/>
                <a:gd name="T34" fmla="*/ 24 w 159"/>
                <a:gd name="T35" fmla="*/ 241 h 273"/>
                <a:gd name="T36" fmla="*/ 24 w 159"/>
                <a:gd name="T37" fmla="*/ 107 h 273"/>
                <a:gd name="T38" fmla="*/ 63 w 159"/>
                <a:gd name="T39" fmla="*/ 46 h 273"/>
                <a:gd name="T40" fmla="*/ 41 w 159"/>
                <a:gd name="T41" fmla="*/ 103 h 273"/>
                <a:gd name="T42" fmla="*/ 42 w 159"/>
                <a:gd name="T43" fmla="*/ 251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9" h="273">
                  <a:moveTo>
                    <a:pt x="128" y="38"/>
                  </a:moveTo>
                  <a:cubicBezTo>
                    <a:pt x="128" y="5"/>
                    <a:pt x="128" y="5"/>
                    <a:pt x="128" y="5"/>
                  </a:cubicBezTo>
                  <a:cubicBezTo>
                    <a:pt x="128" y="2"/>
                    <a:pt x="126" y="0"/>
                    <a:pt x="12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3" y="0"/>
                    <a:pt x="31" y="2"/>
                    <a:pt x="31" y="5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5" y="42"/>
                    <a:pt x="19" y="48"/>
                    <a:pt x="15" y="54"/>
                  </a:cubicBezTo>
                  <a:cubicBezTo>
                    <a:pt x="5" y="67"/>
                    <a:pt x="0" y="83"/>
                    <a:pt x="0" y="100"/>
                  </a:cubicBezTo>
                  <a:cubicBezTo>
                    <a:pt x="0" y="260"/>
                    <a:pt x="0" y="260"/>
                    <a:pt x="0" y="260"/>
                  </a:cubicBezTo>
                  <a:cubicBezTo>
                    <a:pt x="0" y="267"/>
                    <a:pt x="6" y="273"/>
                    <a:pt x="13" y="273"/>
                  </a:cubicBezTo>
                  <a:cubicBezTo>
                    <a:pt x="146" y="273"/>
                    <a:pt x="146" y="273"/>
                    <a:pt x="146" y="273"/>
                  </a:cubicBezTo>
                  <a:cubicBezTo>
                    <a:pt x="153" y="273"/>
                    <a:pt x="159" y="267"/>
                    <a:pt x="159" y="260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59" y="83"/>
                    <a:pt x="153" y="67"/>
                    <a:pt x="144" y="54"/>
                  </a:cubicBezTo>
                  <a:cubicBezTo>
                    <a:pt x="139" y="48"/>
                    <a:pt x="134" y="42"/>
                    <a:pt x="128" y="38"/>
                  </a:cubicBezTo>
                  <a:close/>
                  <a:moveTo>
                    <a:pt x="42" y="251"/>
                  </a:moveTo>
                  <a:cubicBezTo>
                    <a:pt x="32" y="251"/>
                    <a:pt x="32" y="251"/>
                    <a:pt x="32" y="251"/>
                  </a:cubicBezTo>
                  <a:cubicBezTo>
                    <a:pt x="28" y="251"/>
                    <a:pt x="24" y="246"/>
                    <a:pt x="24" y="241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4" y="77"/>
                    <a:pt x="41" y="52"/>
                    <a:pt x="63" y="46"/>
                  </a:cubicBezTo>
                  <a:cubicBezTo>
                    <a:pt x="49" y="58"/>
                    <a:pt x="41" y="79"/>
                    <a:pt x="41" y="103"/>
                  </a:cubicBezTo>
                  <a:lnTo>
                    <a:pt x="42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3"/>
            <p:cNvSpPr>
              <a:spLocks/>
            </p:cNvSpPr>
            <p:nvPr/>
          </p:nvSpPr>
          <p:spPr bwMode="auto">
            <a:xfrm>
              <a:off x="3156" y="2065"/>
              <a:ext cx="152" cy="116"/>
            </a:xfrm>
            <a:custGeom>
              <a:avLst/>
              <a:gdLst>
                <a:gd name="T0" fmla="*/ 16 w 152"/>
                <a:gd name="T1" fmla="*/ 65 h 116"/>
                <a:gd name="T2" fmla="*/ 152 w 152"/>
                <a:gd name="T3" fmla="*/ 116 h 116"/>
                <a:gd name="T4" fmla="*/ 141 w 152"/>
                <a:gd name="T5" fmla="*/ 59 h 116"/>
                <a:gd name="T6" fmla="*/ 152 w 152"/>
                <a:gd name="T7" fmla="*/ 0 h 116"/>
                <a:gd name="T8" fmla="*/ 16 w 152"/>
                <a:gd name="T9" fmla="*/ 52 h 116"/>
                <a:gd name="T10" fmla="*/ 0 w 152"/>
                <a:gd name="T11" fmla="*/ 57 h 116"/>
                <a:gd name="T12" fmla="*/ 16 w 152"/>
                <a:gd name="T13" fmla="*/ 65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16">
                  <a:moveTo>
                    <a:pt x="16" y="65"/>
                  </a:moveTo>
                  <a:lnTo>
                    <a:pt x="152" y="116"/>
                  </a:lnTo>
                  <a:lnTo>
                    <a:pt x="141" y="59"/>
                  </a:lnTo>
                  <a:lnTo>
                    <a:pt x="152" y="0"/>
                  </a:lnTo>
                  <a:lnTo>
                    <a:pt x="16" y="52"/>
                  </a:lnTo>
                  <a:lnTo>
                    <a:pt x="0" y="57"/>
                  </a:lnTo>
                  <a:lnTo>
                    <a:pt x="1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42"/>
          <p:cNvGrpSpPr>
            <a:grpSpLocks noChangeAspect="1"/>
          </p:cNvGrpSpPr>
          <p:nvPr/>
        </p:nvGrpSpPr>
        <p:grpSpPr bwMode="auto">
          <a:xfrm>
            <a:off x="7082203" y="2859782"/>
            <a:ext cx="658793" cy="386451"/>
            <a:chOff x="2456" y="1927"/>
            <a:chExt cx="866" cy="508"/>
          </a:xfrm>
          <a:solidFill>
            <a:schemeClr val="bg2">
              <a:alpha val="15000"/>
            </a:schemeClr>
          </a:solidFill>
        </p:grpSpPr>
        <p:sp>
          <p:nvSpPr>
            <p:cNvPr id="41" name="Freeform 43"/>
            <p:cNvSpPr>
              <a:spLocks/>
            </p:cNvSpPr>
            <p:nvPr/>
          </p:nvSpPr>
          <p:spPr bwMode="auto">
            <a:xfrm>
              <a:off x="2456" y="1939"/>
              <a:ext cx="486" cy="496"/>
            </a:xfrm>
            <a:custGeom>
              <a:avLst/>
              <a:gdLst>
                <a:gd name="T0" fmla="*/ 34 w 206"/>
                <a:gd name="T1" fmla="*/ 166 h 210"/>
                <a:gd name="T2" fmla="*/ 0 w 206"/>
                <a:gd name="T3" fmla="*/ 125 h 210"/>
                <a:gd name="T4" fmla="*/ 0 w 206"/>
                <a:gd name="T5" fmla="*/ 66 h 210"/>
                <a:gd name="T6" fmla="*/ 34 w 206"/>
                <a:gd name="T7" fmla="*/ 23 h 210"/>
                <a:gd name="T8" fmla="*/ 153 w 206"/>
                <a:gd name="T9" fmla="*/ 7 h 210"/>
                <a:gd name="T10" fmla="*/ 141 w 206"/>
                <a:gd name="T11" fmla="*/ 23 h 210"/>
                <a:gd name="T12" fmla="*/ 50 w 206"/>
                <a:gd name="T13" fmla="*/ 36 h 210"/>
                <a:gd name="T14" fmla="*/ 50 w 206"/>
                <a:gd name="T15" fmla="*/ 105 h 210"/>
                <a:gd name="T16" fmla="*/ 149 w 206"/>
                <a:gd name="T17" fmla="*/ 116 h 210"/>
                <a:gd name="T18" fmla="*/ 206 w 206"/>
                <a:gd name="T19" fmla="*/ 163 h 210"/>
                <a:gd name="T20" fmla="*/ 34 w 206"/>
                <a:gd name="T21" fmla="*/ 16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6" h="210">
                  <a:moveTo>
                    <a:pt x="34" y="166"/>
                  </a:moveTo>
                  <a:cubicBezTo>
                    <a:pt x="12" y="156"/>
                    <a:pt x="2" y="140"/>
                    <a:pt x="0" y="125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50"/>
                    <a:pt x="12" y="35"/>
                    <a:pt x="34" y="23"/>
                  </a:cubicBezTo>
                  <a:cubicBezTo>
                    <a:pt x="66" y="5"/>
                    <a:pt x="112" y="0"/>
                    <a:pt x="153" y="7"/>
                  </a:cubicBezTo>
                  <a:cubicBezTo>
                    <a:pt x="144" y="15"/>
                    <a:pt x="141" y="23"/>
                    <a:pt x="141" y="23"/>
                  </a:cubicBezTo>
                  <a:cubicBezTo>
                    <a:pt x="109" y="19"/>
                    <a:pt x="74" y="23"/>
                    <a:pt x="50" y="36"/>
                  </a:cubicBezTo>
                  <a:cubicBezTo>
                    <a:pt x="13" y="55"/>
                    <a:pt x="13" y="85"/>
                    <a:pt x="50" y="105"/>
                  </a:cubicBezTo>
                  <a:cubicBezTo>
                    <a:pt x="77" y="118"/>
                    <a:pt x="115" y="122"/>
                    <a:pt x="149" y="116"/>
                  </a:cubicBezTo>
                  <a:cubicBezTo>
                    <a:pt x="163" y="134"/>
                    <a:pt x="183" y="150"/>
                    <a:pt x="206" y="163"/>
                  </a:cubicBezTo>
                  <a:cubicBezTo>
                    <a:pt x="206" y="163"/>
                    <a:pt x="130" y="210"/>
                    <a:pt x="34" y="1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4"/>
            <p:cNvSpPr>
              <a:spLocks/>
            </p:cNvSpPr>
            <p:nvPr/>
          </p:nvSpPr>
          <p:spPr bwMode="auto">
            <a:xfrm>
              <a:off x="2550" y="2017"/>
              <a:ext cx="229" cy="165"/>
            </a:xfrm>
            <a:custGeom>
              <a:avLst/>
              <a:gdLst>
                <a:gd name="T0" fmla="*/ 95 w 97"/>
                <a:gd name="T1" fmla="*/ 1 h 70"/>
                <a:gd name="T2" fmla="*/ 29 w 97"/>
                <a:gd name="T3" fmla="*/ 31 h 70"/>
                <a:gd name="T4" fmla="*/ 36 w 97"/>
                <a:gd name="T5" fmla="*/ 45 h 70"/>
                <a:gd name="T6" fmla="*/ 18 w 97"/>
                <a:gd name="T7" fmla="*/ 23 h 70"/>
                <a:gd name="T8" fmla="*/ 30 w 97"/>
                <a:gd name="T9" fmla="*/ 5 h 70"/>
                <a:gd name="T10" fmla="*/ 0 w 97"/>
                <a:gd name="T11" fmla="*/ 36 h 70"/>
                <a:gd name="T12" fmla="*/ 26 w 97"/>
                <a:gd name="T13" fmla="*/ 64 h 70"/>
                <a:gd name="T14" fmla="*/ 62 w 97"/>
                <a:gd name="T15" fmla="*/ 70 h 70"/>
                <a:gd name="T16" fmla="*/ 97 w 97"/>
                <a:gd name="T17" fmla="*/ 65 h 70"/>
                <a:gd name="T18" fmla="*/ 95 w 97"/>
                <a:gd name="T19" fmla="*/ 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" h="70">
                  <a:moveTo>
                    <a:pt x="95" y="1"/>
                  </a:moveTo>
                  <a:cubicBezTo>
                    <a:pt x="57" y="0"/>
                    <a:pt x="29" y="14"/>
                    <a:pt x="29" y="31"/>
                  </a:cubicBezTo>
                  <a:cubicBezTo>
                    <a:pt x="29" y="36"/>
                    <a:pt x="31" y="41"/>
                    <a:pt x="36" y="45"/>
                  </a:cubicBezTo>
                  <a:cubicBezTo>
                    <a:pt x="22" y="39"/>
                    <a:pt x="18" y="32"/>
                    <a:pt x="18" y="23"/>
                  </a:cubicBezTo>
                  <a:cubicBezTo>
                    <a:pt x="18" y="17"/>
                    <a:pt x="23" y="10"/>
                    <a:pt x="30" y="5"/>
                  </a:cubicBezTo>
                  <a:cubicBezTo>
                    <a:pt x="12" y="12"/>
                    <a:pt x="0" y="23"/>
                    <a:pt x="0" y="36"/>
                  </a:cubicBezTo>
                  <a:cubicBezTo>
                    <a:pt x="0" y="47"/>
                    <a:pt x="10" y="57"/>
                    <a:pt x="26" y="64"/>
                  </a:cubicBezTo>
                  <a:cubicBezTo>
                    <a:pt x="37" y="68"/>
                    <a:pt x="49" y="70"/>
                    <a:pt x="62" y="70"/>
                  </a:cubicBezTo>
                  <a:cubicBezTo>
                    <a:pt x="75" y="70"/>
                    <a:pt x="87" y="69"/>
                    <a:pt x="97" y="65"/>
                  </a:cubicBezTo>
                  <a:cubicBezTo>
                    <a:pt x="97" y="65"/>
                    <a:pt x="76" y="33"/>
                    <a:pt x="9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5"/>
            <p:cNvSpPr>
              <a:spLocks/>
            </p:cNvSpPr>
            <p:nvPr/>
          </p:nvSpPr>
          <p:spPr bwMode="auto">
            <a:xfrm>
              <a:off x="2784" y="1998"/>
              <a:ext cx="517" cy="352"/>
            </a:xfrm>
            <a:custGeom>
              <a:avLst/>
              <a:gdLst>
                <a:gd name="T0" fmla="*/ 171 w 219"/>
                <a:gd name="T1" fmla="*/ 122 h 149"/>
                <a:gd name="T2" fmla="*/ 31 w 219"/>
                <a:gd name="T3" fmla="*/ 48 h 149"/>
                <a:gd name="T4" fmla="*/ 17 w 219"/>
                <a:gd name="T5" fmla="*/ 0 h 149"/>
                <a:gd name="T6" fmla="*/ 6 w 219"/>
                <a:gd name="T7" fmla="*/ 23 h 149"/>
                <a:gd name="T8" fmla="*/ 17 w 219"/>
                <a:gd name="T9" fmla="*/ 74 h 149"/>
                <a:gd name="T10" fmla="*/ 159 w 219"/>
                <a:gd name="T11" fmla="*/ 148 h 149"/>
                <a:gd name="T12" fmla="*/ 207 w 219"/>
                <a:gd name="T13" fmla="*/ 128 h 149"/>
                <a:gd name="T14" fmla="*/ 219 w 219"/>
                <a:gd name="T15" fmla="*/ 106 h 149"/>
                <a:gd name="T16" fmla="*/ 171 w 219"/>
                <a:gd name="T17" fmla="*/ 12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9" h="149">
                  <a:moveTo>
                    <a:pt x="171" y="122"/>
                  </a:moveTo>
                  <a:cubicBezTo>
                    <a:pt x="120" y="121"/>
                    <a:pt x="60" y="89"/>
                    <a:pt x="31" y="48"/>
                  </a:cubicBezTo>
                  <a:cubicBezTo>
                    <a:pt x="13" y="22"/>
                    <a:pt x="17" y="0"/>
                    <a:pt x="17" y="0"/>
                  </a:cubicBezTo>
                  <a:cubicBezTo>
                    <a:pt x="17" y="0"/>
                    <a:pt x="6" y="23"/>
                    <a:pt x="6" y="23"/>
                  </a:cubicBezTo>
                  <a:cubicBezTo>
                    <a:pt x="0" y="37"/>
                    <a:pt x="5" y="57"/>
                    <a:pt x="17" y="74"/>
                  </a:cubicBezTo>
                  <a:cubicBezTo>
                    <a:pt x="30" y="94"/>
                    <a:pt x="81" y="146"/>
                    <a:pt x="159" y="148"/>
                  </a:cubicBezTo>
                  <a:cubicBezTo>
                    <a:pt x="183" y="149"/>
                    <a:pt x="199" y="140"/>
                    <a:pt x="207" y="128"/>
                  </a:cubicBezTo>
                  <a:cubicBezTo>
                    <a:pt x="219" y="106"/>
                    <a:pt x="219" y="106"/>
                    <a:pt x="219" y="106"/>
                  </a:cubicBezTo>
                  <a:cubicBezTo>
                    <a:pt x="219" y="106"/>
                    <a:pt x="204" y="122"/>
                    <a:pt x="171" y="1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2833" y="1927"/>
              <a:ext cx="489" cy="340"/>
            </a:xfrm>
            <a:custGeom>
              <a:avLst/>
              <a:gdLst>
                <a:gd name="T0" fmla="*/ 126 w 207"/>
                <a:gd name="T1" fmla="*/ 27 h 144"/>
                <a:gd name="T2" fmla="*/ 194 w 207"/>
                <a:gd name="T3" fmla="*/ 119 h 144"/>
                <a:gd name="T4" fmla="*/ 80 w 207"/>
                <a:gd name="T5" fmla="*/ 116 h 144"/>
                <a:gd name="T6" fmla="*/ 13 w 207"/>
                <a:gd name="T7" fmla="*/ 25 h 144"/>
                <a:gd name="T8" fmla="*/ 126 w 207"/>
                <a:gd name="T9" fmla="*/ 27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44">
                  <a:moveTo>
                    <a:pt x="126" y="27"/>
                  </a:moveTo>
                  <a:cubicBezTo>
                    <a:pt x="176" y="53"/>
                    <a:pt x="207" y="94"/>
                    <a:pt x="194" y="119"/>
                  </a:cubicBezTo>
                  <a:cubicBezTo>
                    <a:pt x="181" y="144"/>
                    <a:pt x="130" y="142"/>
                    <a:pt x="80" y="116"/>
                  </a:cubicBezTo>
                  <a:cubicBezTo>
                    <a:pt x="30" y="91"/>
                    <a:pt x="0" y="50"/>
                    <a:pt x="13" y="25"/>
                  </a:cubicBezTo>
                  <a:cubicBezTo>
                    <a:pt x="25" y="0"/>
                    <a:pt x="76" y="2"/>
                    <a:pt x="126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Freeform 6"/>
          <p:cNvSpPr>
            <a:spLocks noChangeAspect="1" noEditPoints="1"/>
          </p:cNvSpPr>
          <p:nvPr>
            <p:custDataLst>
              <p:tags r:id="rId1"/>
            </p:custDataLst>
          </p:nvPr>
        </p:nvSpPr>
        <p:spPr bwMode="auto">
          <a:xfrm>
            <a:off x="6516860" y="2822097"/>
            <a:ext cx="312207" cy="469733"/>
          </a:xfrm>
          <a:custGeom>
            <a:avLst/>
            <a:gdLst>
              <a:gd name="T0" fmla="*/ 1296 w 1442"/>
              <a:gd name="T1" fmla="*/ 104 h 2170"/>
              <a:gd name="T2" fmla="*/ 148 w 1442"/>
              <a:gd name="T3" fmla="*/ 104 h 2170"/>
              <a:gd name="T4" fmla="*/ 1042 w 1442"/>
              <a:gd name="T5" fmla="*/ 1010 h 2170"/>
              <a:gd name="T6" fmla="*/ 962 w 1442"/>
              <a:gd name="T7" fmla="*/ 1410 h 2170"/>
              <a:gd name="T8" fmla="*/ 1242 w 1442"/>
              <a:gd name="T9" fmla="*/ 1330 h 2170"/>
              <a:gd name="T10" fmla="*/ 1042 w 1442"/>
              <a:gd name="T11" fmla="*/ 1010 h 2170"/>
              <a:gd name="T12" fmla="*/ 882 w 1442"/>
              <a:gd name="T13" fmla="*/ 1008 h 2170"/>
              <a:gd name="T14" fmla="*/ 602 w 1442"/>
              <a:gd name="T15" fmla="*/ 1410 h 2170"/>
              <a:gd name="T16" fmla="*/ 882 w 1442"/>
              <a:gd name="T17" fmla="*/ 1330 h 2170"/>
              <a:gd name="T18" fmla="*/ 682 w 1442"/>
              <a:gd name="T19" fmla="*/ 1251 h 2170"/>
              <a:gd name="T20" fmla="*/ 842 w 1442"/>
              <a:gd name="T21" fmla="*/ 1171 h 2170"/>
              <a:gd name="T22" fmla="*/ 682 w 1442"/>
              <a:gd name="T23" fmla="*/ 1088 h 2170"/>
              <a:gd name="T24" fmla="*/ 442 w 1442"/>
              <a:gd name="T25" fmla="*/ 1157 h 2170"/>
              <a:gd name="T26" fmla="*/ 380 w 1442"/>
              <a:gd name="T27" fmla="*/ 1010 h 2170"/>
              <a:gd name="T28" fmla="*/ 202 w 1442"/>
              <a:gd name="T29" fmla="*/ 1157 h 2170"/>
              <a:gd name="T30" fmla="*/ 344 w 1442"/>
              <a:gd name="T31" fmla="*/ 1412 h 2170"/>
              <a:gd name="T32" fmla="*/ 522 w 1442"/>
              <a:gd name="T33" fmla="*/ 1264 h 2170"/>
              <a:gd name="T34" fmla="*/ 355 w 1442"/>
              <a:gd name="T35" fmla="*/ 1198 h 2170"/>
              <a:gd name="T36" fmla="*/ 441 w 1442"/>
              <a:gd name="T37" fmla="*/ 1278 h 2170"/>
              <a:gd name="T38" fmla="*/ 344 w 1442"/>
              <a:gd name="T39" fmla="*/ 1332 h 2170"/>
              <a:gd name="T40" fmla="*/ 282 w 1442"/>
              <a:gd name="T41" fmla="*/ 1157 h 2170"/>
              <a:gd name="T42" fmla="*/ 380 w 1442"/>
              <a:gd name="T43" fmla="*/ 1090 h 2170"/>
              <a:gd name="T44" fmla="*/ 1409 w 1442"/>
              <a:gd name="T45" fmla="*/ 801 h 2170"/>
              <a:gd name="T46" fmla="*/ 35 w 1442"/>
              <a:gd name="T47" fmla="*/ 802 h 2170"/>
              <a:gd name="T48" fmla="*/ 109 w 1442"/>
              <a:gd name="T49" fmla="*/ 175 h 2170"/>
              <a:gd name="T50" fmla="*/ 1335 w 1442"/>
              <a:gd name="T51" fmla="*/ 175 h 2170"/>
              <a:gd name="T52" fmla="*/ 1409 w 1442"/>
              <a:gd name="T53" fmla="*/ 801 h 2170"/>
              <a:gd name="T54" fmla="*/ 2 w 1442"/>
              <a:gd name="T55" fmla="*/ 1050 h 2170"/>
              <a:gd name="T56" fmla="*/ 8 w 1442"/>
              <a:gd name="T57" fmla="*/ 877 h 2170"/>
              <a:gd name="T58" fmla="*/ 722 w 1442"/>
              <a:gd name="T59" fmla="*/ 940 h 2170"/>
              <a:gd name="T60" fmla="*/ 1436 w 1442"/>
              <a:gd name="T61" fmla="*/ 877 h 2170"/>
              <a:gd name="T62" fmla="*/ 1442 w 1442"/>
              <a:gd name="T63" fmla="*/ 1050 h 2170"/>
              <a:gd name="T64" fmla="*/ 1077 w 1442"/>
              <a:gd name="T65" fmla="*/ 2170 h 2170"/>
              <a:gd name="T66" fmla="*/ 255 w 1442"/>
              <a:gd name="T67" fmla="*/ 2103 h 2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42" h="2170">
                <a:moveTo>
                  <a:pt x="722" y="0"/>
                </a:moveTo>
                <a:cubicBezTo>
                  <a:pt x="845" y="0"/>
                  <a:pt x="1206" y="10"/>
                  <a:pt x="1296" y="104"/>
                </a:cubicBezTo>
                <a:cubicBezTo>
                  <a:pt x="1191" y="208"/>
                  <a:pt x="829" y="213"/>
                  <a:pt x="722" y="213"/>
                </a:cubicBezTo>
                <a:cubicBezTo>
                  <a:pt x="582" y="213"/>
                  <a:pt x="247" y="203"/>
                  <a:pt x="148" y="104"/>
                </a:cubicBezTo>
                <a:cubicBezTo>
                  <a:pt x="238" y="10"/>
                  <a:pt x="599" y="0"/>
                  <a:pt x="722" y="0"/>
                </a:cubicBezTo>
                <a:close/>
                <a:moveTo>
                  <a:pt x="1042" y="1010"/>
                </a:moveTo>
                <a:cubicBezTo>
                  <a:pt x="962" y="1010"/>
                  <a:pt x="962" y="1010"/>
                  <a:pt x="962" y="1010"/>
                </a:cubicBezTo>
                <a:cubicBezTo>
                  <a:pt x="962" y="1410"/>
                  <a:pt x="962" y="1410"/>
                  <a:pt x="962" y="1410"/>
                </a:cubicBezTo>
                <a:cubicBezTo>
                  <a:pt x="1242" y="1410"/>
                  <a:pt x="1242" y="1410"/>
                  <a:pt x="1242" y="1410"/>
                </a:cubicBezTo>
                <a:cubicBezTo>
                  <a:pt x="1242" y="1330"/>
                  <a:pt x="1242" y="1330"/>
                  <a:pt x="1242" y="1330"/>
                </a:cubicBezTo>
                <a:cubicBezTo>
                  <a:pt x="1042" y="1330"/>
                  <a:pt x="1042" y="1330"/>
                  <a:pt x="1042" y="1330"/>
                </a:cubicBezTo>
                <a:lnTo>
                  <a:pt x="1042" y="1010"/>
                </a:lnTo>
                <a:close/>
                <a:moveTo>
                  <a:pt x="882" y="1088"/>
                </a:moveTo>
                <a:cubicBezTo>
                  <a:pt x="882" y="1008"/>
                  <a:pt x="882" y="1008"/>
                  <a:pt x="882" y="1008"/>
                </a:cubicBezTo>
                <a:cubicBezTo>
                  <a:pt x="602" y="1008"/>
                  <a:pt x="602" y="1008"/>
                  <a:pt x="602" y="1008"/>
                </a:cubicBezTo>
                <a:cubicBezTo>
                  <a:pt x="602" y="1410"/>
                  <a:pt x="602" y="1410"/>
                  <a:pt x="602" y="1410"/>
                </a:cubicBezTo>
                <a:cubicBezTo>
                  <a:pt x="882" y="1410"/>
                  <a:pt x="882" y="1410"/>
                  <a:pt x="882" y="1410"/>
                </a:cubicBezTo>
                <a:cubicBezTo>
                  <a:pt x="882" y="1330"/>
                  <a:pt x="882" y="1330"/>
                  <a:pt x="882" y="1330"/>
                </a:cubicBezTo>
                <a:cubicBezTo>
                  <a:pt x="682" y="1330"/>
                  <a:pt x="682" y="1330"/>
                  <a:pt x="682" y="1330"/>
                </a:cubicBezTo>
                <a:cubicBezTo>
                  <a:pt x="682" y="1251"/>
                  <a:pt x="682" y="1251"/>
                  <a:pt x="682" y="1251"/>
                </a:cubicBezTo>
                <a:cubicBezTo>
                  <a:pt x="842" y="1251"/>
                  <a:pt x="842" y="1251"/>
                  <a:pt x="842" y="1251"/>
                </a:cubicBezTo>
                <a:cubicBezTo>
                  <a:pt x="842" y="1171"/>
                  <a:pt x="842" y="1171"/>
                  <a:pt x="842" y="1171"/>
                </a:cubicBezTo>
                <a:cubicBezTo>
                  <a:pt x="682" y="1171"/>
                  <a:pt x="682" y="1171"/>
                  <a:pt x="682" y="1171"/>
                </a:cubicBezTo>
                <a:cubicBezTo>
                  <a:pt x="682" y="1088"/>
                  <a:pt x="682" y="1088"/>
                  <a:pt x="682" y="1088"/>
                </a:cubicBezTo>
                <a:lnTo>
                  <a:pt x="882" y="1088"/>
                </a:lnTo>
                <a:close/>
                <a:moveTo>
                  <a:pt x="442" y="1157"/>
                </a:moveTo>
                <a:cubicBezTo>
                  <a:pt x="522" y="1157"/>
                  <a:pt x="522" y="1157"/>
                  <a:pt x="522" y="1157"/>
                </a:cubicBezTo>
                <a:cubicBezTo>
                  <a:pt x="522" y="1078"/>
                  <a:pt x="460" y="1010"/>
                  <a:pt x="380" y="1010"/>
                </a:cubicBezTo>
                <a:cubicBezTo>
                  <a:pt x="344" y="1010"/>
                  <a:pt x="344" y="1010"/>
                  <a:pt x="344" y="1010"/>
                </a:cubicBezTo>
                <a:cubicBezTo>
                  <a:pt x="264" y="1010"/>
                  <a:pt x="202" y="1078"/>
                  <a:pt x="202" y="1157"/>
                </a:cubicBezTo>
                <a:cubicBezTo>
                  <a:pt x="202" y="1264"/>
                  <a:pt x="202" y="1264"/>
                  <a:pt x="202" y="1264"/>
                </a:cubicBezTo>
                <a:cubicBezTo>
                  <a:pt x="202" y="1343"/>
                  <a:pt x="264" y="1412"/>
                  <a:pt x="344" y="1412"/>
                </a:cubicBezTo>
                <a:cubicBezTo>
                  <a:pt x="380" y="1412"/>
                  <a:pt x="380" y="1412"/>
                  <a:pt x="380" y="1412"/>
                </a:cubicBezTo>
                <a:cubicBezTo>
                  <a:pt x="460" y="1412"/>
                  <a:pt x="522" y="1343"/>
                  <a:pt x="522" y="1264"/>
                </a:cubicBezTo>
                <a:cubicBezTo>
                  <a:pt x="522" y="1198"/>
                  <a:pt x="522" y="1198"/>
                  <a:pt x="522" y="1198"/>
                </a:cubicBezTo>
                <a:cubicBezTo>
                  <a:pt x="355" y="1198"/>
                  <a:pt x="355" y="1198"/>
                  <a:pt x="355" y="1198"/>
                </a:cubicBezTo>
                <a:cubicBezTo>
                  <a:pt x="355" y="1278"/>
                  <a:pt x="355" y="1278"/>
                  <a:pt x="355" y="1278"/>
                </a:cubicBezTo>
                <a:cubicBezTo>
                  <a:pt x="441" y="1278"/>
                  <a:pt x="441" y="1278"/>
                  <a:pt x="441" y="1278"/>
                </a:cubicBezTo>
                <a:cubicBezTo>
                  <a:pt x="436" y="1307"/>
                  <a:pt x="411" y="1332"/>
                  <a:pt x="380" y="1332"/>
                </a:cubicBezTo>
                <a:cubicBezTo>
                  <a:pt x="344" y="1332"/>
                  <a:pt x="344" y="1332"/>
                  <a:pt x="344" y="1332"/>
                </a:cubicBezTo>
                <a:cubicBezTo>
                  <a:pt x="308" y="1332"/>
                  <a:pt x="282" y="1299"/>
                  <a:pt x="282" y="1264"/>
                </a:cubicBezTo>
                <a:cubicBezTo>
                  <a:pt x="282" y="1157"/>
                  <a:pt x="282" y="1157"/>
                  <a:pt x="282" y="1157"/>
                </a:cubicBezTo>
                <a:cubicBezTo>
                  <a:pt x="282" y="1122"/>
                  <a:pt x="308" y="1090"/>
                  <a:pt x="344" y="1090"/>
                </a:cubicBezTo>
                <a:cubicBezTo>
                  <a:pt x="380" y="1090"/>
                  <a:pt x="380" y="1090"/>
                  <a:pt x="380" y="1090"/>
                </a:cubicBezTo>
                <a:cubicBezTo>
                  <a:pt x="416" y="1090"/>
                  <a:pt x="442" y="1122"/>
                  <a:pt x="442" y="1157"/>
                </a:cubicBezTo>
                <a:close/>
                <a:moveTo>
                  <a:pt x="1409" y="801"/>
                </a:moveTo>
                <a:cubicBezTo>
                  <a:pt x="1183" y="841"/>
                  <a:pt x="952" y="860"/>
                  <a:pt x="722" y="860"/>
                </a:cubicBezTo>
                <a:cubicBezTo>
                  <a:pt x="492" y="860"/>
                  <a:pt x="261" y="841"/>
                  <a:pt x="35" y="802"/>
                </a:cubicBezTo>
                <a:cubicBezTo>
                  <a:pt x="14" y="798"/>
                  <a:pt x="0" y="779"/>
                  <a:pt x="2" y="758"/>
                </a:cubicBezTo>
                <a:cubicBezTo>
                  <a:pt x="5" y="580"/>
                  <a:pt x="32" y="339"/>
                  <a:pt x="109" y="175"/>
                </a:cubicBezTo>
                <a:cubicBezTo>
                  <a:pt x="239" y="281"/>
                  <a:pt x="554" y="293"/>
                  <a:pt x="722" y="293"/>
                </a:cubicBezTo>
                <a:cubicBezTo>
                  <a:pt x="868" y="293"/>
                  <a:pt x="1198" y="287"/>
                  <a:pt x="1335" y="175"/>
                </a:cubicBezTo>
                <a:cubicBezTo>
                  <a:pt x="1412" y="339"/>
                  <a:pt x="1439" y="582"/>
                  <a:pt x="1442" y="762"/>
                </a:cubicBezTo>
                <a:cubicBezTo>
                  <a:pt x="1442" y="782"/>
                  <a:pt x="1428" y="798"/>
                  <a:pt x="1409" y="801"/>
                </a:cubicBezTo>
                <a:close/>
                <a:moveTo>
                  <a:pt x="255" y="2103"/>
                </a:moveTo>
                <a:cubicBezTo>
                  <a:pt x="89" y="1776"/>
                  <a:pt x="2" y="1416"/>
                  <a:pt x="2" y="1050"/>
                </a:cubicBezTo>
                <a:cubicBezTo>
                  <a:pt x="2" y="996"/>
                  <a:pt x="4" y="941"/>
                  <a:pt x="8" y="887"/>
                </a:cubicBezTo>
                <a:cubicBezTo>
                  <a:pt x="8" y="877"/>
                  <a:pt x="8" y="877"/>
                  <a:pt x="8" y="877"/>
                </a:cubicBezTo>
                <a:cubicBezTo>
                  <a:pt x="13" y="878"/>
                  <a:pt x="17" y="880"/>
                  <a:pt x="21" y="880"/>
                </a:cubicBezTo>
                <a:cubicBezTo>
                  <a:pt x="252" y="921"/>
                  <a:pt x="488" y="940"/>
                  <a:pt x="722" y="940"/>
                </a:cubicBezTo>
                <a:cubicBezTo>
                  <a:pt x="955" y="940"/>
                  <a:pt x="1194" y="922"/>
                  <a:pt x="1423" y="880"/>
                </a:cubicBezTo>
                <a:cubicBezTo>
                  <a:pt x="1423" y="880"/>
                  <a:pt x="1434" y="877"/>
                  <a:pt x="1436" y="877"/>
                </a:cubicBezTo>
                <a:cubicBezTo>
                  <a:pt x="1436" y="887"/>
                  <a:pt x="1436" y="887"/>
                  <a:pt x="1436" y="887"/>
                </a:cubicBezTo>
                <a:cubicBezTo>
                  <a:pt x="1440" y="941"/>
                  <a:pt x="1442" y="996"/>
                  <a:pt x="1442" y="1050"/>
                </a:cubicBezTo>
                <a:cubicBezTo>
                  <a:pt x="1442" y="1416"/>
                  <a:pt x="1355" y="1776"/>
                  <a:pt x="1189" y="2103"/>
                </a:cubicBezTo>
                <a:cubicBezTo>
                  <a:pt x="1167" y="2145"/>
                  <a:pt x="1124" y="2170"/>
                  <a:pt x="1077" y="2170"/>
                </a:cubicBezTo>
                <a:cubicBezTo>
                  <a:pt x="367" y="2170"/>
                  <a:pt x="367" y="2170"/>
                  <a:pt x="367" y="2170"/>
                </a:cubicBezTo>
                <a:cubicBezTo>
                  <a:pt x="320" y="2170"/>
                  <a:pt x="277" y="2145"/>
                  <a:pt x="255" y="2103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grpSp>
        <p:nvGrpSpPr>
          <p:cNvPr id="46" name="Group 24"/>
          <p:cNvGrpSpPr>
            <a:grpSpLocks noChangeAspect="1"/>
          </p:cNvGrpSpPr>
          <p:nvPr/>
        </p:nvGrpSpPr>
        <p:grpSpPr bwMode="auto">
          <a:xfrm>
            <a:off x="6300836" y="3387196"/>
            <a:ext cx="337123" cy="599638"/>
            <a:chOff x="2947" y="884"/>
            <a:chExt cx="244" cy="434"/>
          </a:xfrm>
          <a:solidFill>
            <a:schemeClr val="bg2">
              <a:alpha val="15000"/>
            </a:schemeClr>
          </a:solidFill>
        </p:grpSpPr>
        <p:sp>
          <p:nvSpPr>
            <p:cNvPr id="47" name="Freeform 25"/>
            <p:cNvSpPr>
              <a:spLocks/>
            </p:cNvSpPr>
            <p:nvPr/>
          </p:nvSpPr>
          <p:spPr bwMode="auto">
            <a:xfrm>
              <a:off x="2947" y="884"/>
              <a:ext cx="244" cy="313"/>
            </a:xfrm>
            <a:custGeom>
              <a:avLst/>
              <a:gdLst>
                <a:gd name="T0" fmla="*/ 143 w 173"/>
                <a:gd name="T1" fmla="*/ 205 h 222"/>
                <a:gd name="T2" fmla="*/ 172 w 173"/>
                <a:gd name="T3" fmla="*/ 9 h 222"/>
                <a:gd name="T4" fmla="*/ 164 w 173"/>
                <a:gd name="T5" fmla="*/ 0 h 222"/>
                <a:gd name="T6" fmla="*/ 8 w 173"/>
                <a:gd name="T7" fmla="*/ 0 h 222"/>
                <a:gd name="T8" fmla="*/ 1 w 173"/>
                <a:gd name="T9" fmla="*/ 9 h 222"/>
                <a:gd name="T10" fmla="*/ 29 w 173"/>
                <a:gd name="T11" fmla="*/ 205 h 222"/>
                <a:gd name="T12" fmla="*/ 48 w 173"/>
                <a:gd name="T13" fmla="*/ 214 h 222"/>
                <a:gd name="T14" fmla="*/ 27 w 173"/>
                <a:gd name="T15" fmla="*/ 25 h 222"/>
                <a:gd name="T16" fmla="*/ 35 w 173"/>
                <a:gd name="T17" fmla="*/ 25 h 222"/>
                <a:gd name="T18" fmla="*/ 68 w 173"/>
                <a:gd name="T19" fmla="*/ 217 h 222"/>
                <a:gd name="T20" fmla="*/ 143 w 173"/>
                <a:gd name="T21" fmla="*/ 205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222">
                  <a:moveTo>
                    <a:pt x="143" y="205"/>
                  </a:moveTo>
                  <a:cubicBezTo>
                    <a:pt x="172" y="9"/>
                    <a:pt x="172" y="9"/>
                    <a:pt x="172" y="9"/>
                  </a:cubicBezTo>
                  <a:cubicBezTo>
                    <a:pt x="173" y="4"/>
                    <a:pt x="169" y="0"/>
                    <a:pt x="16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1" y="9"/>
                  </a:cubicBezTo>
                  <a:cubicBezTo>
                    <a:pt x="29" y="205"/>
                    <a:pt x="29" y="205"/>
                    <a:pt x="29" y="205"/>
                  </a:cubicBezTo>
                  <a:cubicBezTo>
                    <a:pt x="29" y="205"/>
                    <a:pt x="33" y="210"/>
                    <a:pt x="48" y="214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68" y="217"/>
                    <a:pt x="68" y="217"/>
                    <a:pt x="68" y="217"/>
                  </a:cubicBezTo>
                  <a:cubicBezTo>
                    <a:pt x="68" y="217"/>
                    <a:pt x="123" y="222"/>
                    <a:pt x="143" y="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6"/>
            <p:cNvSpPr>
              <a:spLocks/>
            </p:cNvSpPr>
            <p:nvPr/>
          </p:nvSpPr>
          <p:spPr bwMode="auto">
            <a:xfrm>
              <a:off x="2986" y="1201"/>
              <a:ext cx="165" cy="117"/>
            </a:xfrm>
            <a:custGeom>
              <a:avLst/>
              <a:gdLst>
                <a:gd name="T0" fmla="*/ 117 w 117"/>
                <a:gd name="T1" fmla="*/ 0 h 83"/>
                <a:gd name="T2" fmla="*/ 117 w 117"/>
                <a:gd name="T3" fmla="*/ 65 h 83"/>
                <a:gd name="T4" fmla="*/ 58 w 117"/>
                <a:gd name="T5" fmla="*/ 83 h 83"/>
                <a:gd name="T6" fmla="*/ 0 w 117"/>
                <a:gd name="T7" fmla="*/ 65 h 83"/>
                <a:gd name="T8" fmla="*/ 0 w 117"/>
                <a:gd name="T9" fmla="*/ 0 h 83"/>
                <a:gd name="T10" fmla="*/ 117 w 117"/>
                <a:gd name="T1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" h="83">
                  <a:moveTo>
                    <a:pt x="117" y="0"/>
                  </a:moveTo>
                  <a:cubicBezTo>
                    <a:pt x="117" y="65"/>
                    <a:pt x="117" y="65"/>
                    <a:pt x="117" y="65"/>
                  </a:cubicBezTo>
                  <a:cubicBezTo>
                    <a:pt x="116" y="75"/>
                    <a:pt x="90" y="83"/>
                    <a:pt x="58" y="83"/>
                  </a:cubicBezTo>
                  <a:cubicBezTo>
                    <a:pt x="26" y="83"/>
                    <a:pt x="0" y="75"/>
                    <a:pt x="0" y="6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5" y="24"/>
                    <a:pt x="11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3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33172"/>
              </p:ext>
            </p:extLst>
          </p:nvPr>
        </p:nvGraphicFramePr>
        <p:xfrm>
          <a:off x="2865681" y="1090460"/>
          <a:ext cx="3194592" cy="3463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33 Elipse"/>
          <p:cNvSpPr/>
          <p:nvPr/>
        </p:nvSpPr>
        <p:spPr bwMode="gray">
          <a:xfrm>
            <a:off x="1066706" y="1786333"/>
            <a:ext cx="720080" cy="72008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7 Rectángulo"/>
          <p:cNvSpPr/>
          <p:nvPr/>
        </p:nvSpPr>
        <p:spPr>
          <a:xfrm>
            <a:off x="539552" y="2522389"/>
            <a:ext cx="18575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100" b="1" dirty="0">
                <a:solidFill>
                  <a:schemeClr val="accent2"/>
                </a:solidFill>
              </a:rPr>
              <a:t>De los hombres </a:t>
            </a:r>
            <a:r>
              <a:rPr lang="es-CL" sz="1100" b="1" dirty="0" smtClean="0">
                <a:solidFill>
                  <a:schemeClr val="accent2"/>
                </a:solidFill>
              </a:rPr>
              <a:t>utiliza </a:t>
            </a:r>
            <a:r>
              <a:rPr lang="es-CL" sz="1100" b="1" dirty="0">
                <a:solidFill>
                  <a:schemeClr val="accent2"/>
                </a:solidFill>
              </a:rPr>
              <a:t>en alguna medida productos de cuidado personal masculino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1079863" y="1884763"/>
            <a:ext cx="7328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chemeClr val="bg1"/>
                </a:solidFill>
              </a:rPr>
              <a:t>81</a:t>
            </a:r>
            <a:r>
              <a:rPr lang="es-CL" b="1" dirty="0" smtClean="0">
                <a:solidFill>
                  <a:schemeClr val="bg1"/>
                </a:solidFill>
              </a:rPr>
              <a:t>%</a:t>
            </a:r>
            <a:endParaRPr lang="es-CL" sz="2400" dirty="0">
              <a:solidFill>
                <a:schemeClr val="bg1"/>
              </a:solidFill>
            </a:endParaRPr>
          </a:p>
        </p:txBody>
      </p:sp>
      <p:sp>
        <p:nvSpPr>
          <p:cNvPr id="38" name="37 Cerrar llave"/>
          <p:cNvSpPr/>
          <p:nvPr/>
        </p:nvSpPr>
        <p:spPr>
          <a:xfrm rot="10800000">
            <a:off x="2583017" y="1346790"/>
            <a:ext cx="252028" cy="2376187"/>
          </a:xfrm>
          <a:prstGeom prst="rightBrac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29" name="Group 17"/>
          <p:cNvGrpSpPr>
            <a:grpSpLocks noChangeAspect="1"/>
          </p:cNvGrpSpPr>
          <p:nvPr/>
        </p:nvGrpSpPr>
        <p:grpSpPr bwMode="auto">
          <a:xfrm>
            <a:off x="6640740" y="2857601"/>
            <a:ext cx="680939" cy="1586050"/>
            <a:chOff x="331" y="735"/>
            <a:chExt cx="243" cy="566"/>
          </a:xfrm>
          <a:solidFill>
            <a:schemeClr val="accent3"/>
          </a:solidFill>
        </p:grpSpPr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7" name="56 CuadroTexto"/>
          <p:cNvSpPr txBox="1"/>
          <p:nvPr/>
        </p:nvSpPr>
        <p:spPr bwMode="gray">
          <a:xfrm>
            <a:off x="5837985" y="1275606"/>
            <a:ext cx="2622447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A los que más les interesa experimentar las novedades son los del grupo ABC1, los que tienen pareja y los que tienen hijos. </a:t>
            </a:r>
          </a:p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Aquellos que utilizan lo básico y han intentado experimentar son los hombres entre 25-35 años, los de regiones, los con pareja y los sin hijos. </a:t>
            </a:r>
          </a:p>
        </p:txBody>
      </p:sp>
    </p:spTree>
    <p:extLst>
      <p:ext uri="{BB962C8B-B14F-4D97-AF65-F5344CB8AC3E}">
        <p14:creationId xmlns:p14="http://schemas.microsoft.com/office/powerpoint/2010/main" val="616269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2038298"/>
              </p:ext>
            </p:extLst>
          </p:nvPr>
        </p:nvGraphicFramePr>
        <p:xfrm>
          <a:off x="323526" y="987575"/>
          <a:ext cx="8280922" cy="3600400"/>
        </p:xfrm>
        <a:graphic>
          <a:graphicData uri="http://schemas.openxmlformats.org/drawingml/2006/table">
            <a:tbl>
              <a:tblPr/>
              <a:tblGrid>
                <a:gridCol w="1512170"/>
                <a:gridCol w="1512168"/>
                <a:gridCol w="2016224"/>
                <a:gridCol w="2016224"/>
                <a:gridCol w="1224136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me interesa conocer y experimentar las novedades y tendencias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consumo algunos productos más específicos de cuidado personal masculino, pero no suelo hablar de ello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Utilizo lo básico, pero he intentado incorporar alguna novedad de cuidado personal en los últimos tiempos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no me interesa considerar esos productos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Nuevas tendencias en productos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¿Te gusta consumir nuevas tendencias en productos de cuidado personal masculino?</a:t>
            </a:r>
            <a:endParaRPr lang="es-ES" sz="11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175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992565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Identificación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¿Con qué te identificas más?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13" name="7 Rectángulo"/>
          <p:cNvSpPr/>
          <p:nvPr/>
        </p:nvSpPr>
        <p:spPr>
          <a:xfrm>
            <a:off x="-108520" y="2020282"/>
            <a:ext cx="32883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200" dirty="0" smtClean="0">
                <a:solidFill>
                  <a:schemeClr val="accent1"/>
                </a:solidFill>
              </a:rPr>
              <a:t>Con lo interior y </a:t>
            </a:r>
          </a:p>
          <a:p>
            <a:pPr algn="r"/>
            <a:r>
              <a:rPr lang="es-ES" sz="1200" dirty="0" smtClean="0">
                <a:solidFill>
                  <a:schemeClr val="accent1"/>
                </a:solidFill>
              </a:rPr>
              <a:t>la fortaleza emocional</a:t>
            </a:r>
            <a:endParaRPr lang="es-ES" sz="1200" dirty="0">
              <a:solidFill>
                <a:schemeClr val="accent1"/>
              </a:solidFill>
            </a:endParaRPr>
          </a:p>
        </p:txBody>
      </p:sp>
      <p:sp>
        <p:nvSpPr>
          <p:cNvPr id="14" name="7 Rectángulo"/>
          <p:cNvSpPr/>
          <p:nvPr/>
        </p:nvSpPr>
        <p:spPr>
          <a:xfrm>
            <a:off x="3491880" y="2038077"/>
            <a:ext cx="2181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200" dirty="0">
                <a:solidFill>
                  <a:schemeClr val="accent3"/>
                </a:solidFill>
              </a:rPr>
              <a:t>Con </a:t>
            </a:r>
            <a:r>
              <a:rPr lang="es-CL" sz="1200" dirty="0" smtClean="0">
                <a:solidFill>
                  <a:schemeClr val="accent3"/>
                </a:solidFill>
              </a:rPr>
              <a:t>lo exterior </a:t>
            </a:r>
            <a:r>
              <a:rPr lang="es-CL" sz="1200" dirty="0">
                <a:solidFill>
                  <a:schemeClr val="accent3"/>
                </a:solidFill>
              </a:rPr>
              <a:t>y </a:t>
            </a:r>
            <a:endParaRPr lang="es-CL" sz="1200" dirty="0" smtClean="0">
              <a:solidFill>
                <a:schemeClr val="accent3"/>
              </a:solidFill>
            </a:endParaRPr>
          </a:p>
          <a:p>
            <a:r>
              <a:rPr lang="es-CL" sz="1200" dirty="0" smtClean="0">
                <a:solidFill>
                  <a:schemeClr val="accent3"/>
                </a:solidFill>
              </a:rPr>
              <a:t>la </a:t>
            </a:r>
            <a:r>
              <a:rPr lang="es-CL" sz="1200" dirty="0">
                <a:solidFill>
                  <a:schemeClr val="accent3"/>
                </a:solidFill>
              </a:rPr>
              <a:t>fortaleza </a:t>
            </a:r>
            <a:r>
              <a:rPr lang="es-CL" sz="1200" dirty="0" smtClean="0">
                <a:solidFill>
                  <a:schemeClr val="accent3"/>
                </a:solidFill>
              </a:rPr>
              <a:t>física</a:t>
            </a:r>
            <a:endParaRPr lang="es-CL" sz="1200" dirty="0">
              <a:solidFill>
                <a:schemeClr val="accent3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842495" y="1544474"/>
            <a:ext cx="904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>
                <a:solidFill>
                  <a:schemeClr val="accent3"/>
                </a:solidFill>
              </a:rPr>
              <a:t>1</a:t>
            </a:r>
            <a:r>
              <a:rPr lang="es-CL" sz="2800" b="1" dirty="0" smtClean="0">
                <a:solidFill>
                  <a:schemeClr val="accent3"/>
                </a:solidFill>
              </a:rPr>
              <a:t>7%</a:t>
            </a:r>
            <a:endParaRPr lang="es-CL" sz="2800" dirty="0">
              <a:solidFill>
                <a:schemeClr val="accent3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2227425" y="1526679"/>
            <a:ext cx="904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 smtClean="0">
                <a:solidFill>
                  <a:schemeClr val="accent1"/>
                </a:solidFill>
              </a:rPr>
              <a:t>83%</a:t>
            </a:r>
            <a:endParaRPr lang="es-CL" sz="28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067135248"/>
              </p:ext>
            </p:extLst>
          </p:nvPr>
        </p:nvGraphicFramePr>
        <p:xfrm>
          <a:off x="688067" y="3075806"/>
          <a:ext cx="7767222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5" name="Group 60"/>
          <p:cNvGrpSpPr>
            <a:grpSpLocks noChangeAspect="1"/>
          </p:cNvGrpSpPr>
          <p:nvPr/>
        </p:nvGrpSpPr>
        <p:grpSpPr bwMode="auto">
          <a:xfrm>
            <a:off x="971600" y="1478977"/>
            <a:ext cx="1147988" cy="766597"/>
            <a:chOff x="2032" y="2247"/>
            <a:chExt cx="602" cy="402"/>
          </a:xfrm>
          <a:solidFill>
            <a:schemeClr val="accent2"/>
          </a:solidFill>
        </p:grpSpPr>
        <p:sp>
          <p:nvSpPr>
            <p:cNvPr id="16" name="Freeform 61"/>
            <p:cNvSpPr>
              <a:spLocks/>
            </p:cNvSpPr>
            <p:nvPr/>
          </p:nvSpPr>
          <p:spPr bwMode="auto">
            <a:xfrm>
              <a:off x="2435" y="2247"/>
              <a:ext cx="199" cy="184"/>
            </a:xfrm>
            <a:custGeom>
              <a:avLst/>
              <a:gdLst>
                <a:gd name="T0" fmla="*/ 333 w 352"/>
                <a:gd name="T1" fmla="*/ 155 h 325"/>
                <a:gd name="T2" fmla="*/ 145 w 352"/>
                <a:gd name="T3" fmla="*/ 13 h 325"/>
                <a:gd name="T4" fmla="*/ 118 w 352"/>
                <a:gd name="T5" fmla="*/ 5 h 325"/>
                <a:gd name="T6" fmla="*/ 21 w 352"/>
                <a:gd name="T7" fmla="*/ 0 h 325"/>
                <a:gd name="T8" fmla="*/ 20 w 352"/>
                <a:gd name="T9" fmla="*/ 0 h 325"/>
                <a:gd name="T10" fmla="*/ 5 w 352"/>
                <a:gd name="T11" fmla="*/ 13 h 325"/>
                <a:gd name="T12" fmla="*/ 1 w 352"/>
                <a:gd name="T13" fmla="*/ 48 h 325"/>
                <a:gd name="T14" fmla="*/ 10 w 352"/>
                <a:gd name="T15" fmla="*/ 72 h 325"/>
                <a:gd name="T16" fmla="*/ 75 w 352"/>
                <a:gd name="T17" fmla="*/ 103 h 325"/>
                <a:gd name="T18" fmla="*/ 100 w 352"/>
                <a:gd name="T19" fmla="*/ 98 h 325"/>
                <a:gd name="T20" fmla="*/ 126 w 352"/>
                <a:gd name="T21" fmla="*/ 68 h 325"/>
                <a:gd name="T22" fmla="*/ 130 w 352"/>
                <a:gd name="T23" fmla="*/ 65 h 325"/>
                <a:gd name="T24" fmla="*/ 133 w 352"/>
                <a:gd name="T25" fmla="*/ 67 h 325"/>
                <a:gd name="T26" fmla="*/ 179 w 352"/>
                <a:gd name="T27" fmla="*/ 116 h 325"/>
                <a:gd name="T28" fmla="*/ 182 w 352"/>
                <a:gd name="T29" fmla="*/ 128 h 325"/>
                <a:gd name="T30" fmla="*/ 183 w 352"/>
                <a:gd name="T31" fmla="*/ 164 h 325"/>
                <a:gd name="T32" fmla="*/ 182 w 352"/>
                <a:gd name="T33" fmla="*/ 166 h 325"/>
                <a:gd name="T34" fmla="*/ 182 w 352"/>
                <a:gd name="T35" fmla="*/ 165 h 325"/>
                <a:gd name="T36" fmla="*/ 141 w 352"/>
                <a:gd name="T37" fmla="*/ 149 h 325"/>
                <a:gd name="T38" fmla="*/ 81 w 352"/>
                <a:gd name="T39" fmla="*/ 186 h 325"/>
                <a:gd name="T40" fmla="*/ 75 w 352"/>
                <a:gd name="T41" fmla="*/ 191 h 325"/>
                <a:gd name="T42" fmla="*/ 73 w 352"/>
                <a:gd name="T43" fmla="*/ 191 h 325"/>
                <a:gd name="T44" fmla="*/ 43 w 352"/>
                <a:gd name="T45" fmla="*/ 185 h 325"/>
                <a:gd name="T46" fmla="*/ 8 w 352"/>
                <a:gd name="T47" fmla="*/ 193 h 325"/>
                <a:gd name="T48" fmla="*/ 4 w 352"/>
                <a:gd name="T49" fmla="*/ 197 h 325"/>
                <a:gd name="T50" fmla="*/ 122 w 352"/>
                <a:gd name="T51" fmla="*/ 288 h 325"/>
                <a:gd name="T52" fmla="*/ 135 w 352"/>
                <a:gd name="T53" fmla="*/ 324 h 325"/>
                <a:gd name="T54" fmla="*/ 150 w 352"/>
                <a:gd name="T55" fmla="*/ 325 h 325"/>
                <a:gd name="T56" fmla="*/ 314 w 352"/>
                <a:gd name="T57" fmla="*/ 216 h 325"/>
                <a:gd name="T58" fmla="*/ 326 w 352"/>
                <a:gd name="T59" fmla="*/ 209 h 325"/>
                <a:gd name="T60" fmla="*/ 341 w 352"/>
                <a:gd name="T61" fmla="*/ 167 h 325"/>
                <a:gd name="T62" fmla="*/ 333 w 352"/>
                <a:gd name="T63" fmla="*/ 155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52" h="325">
                  <a:moveTo>
                    <a:pt x="333" y="155"/>
                  </a:moveTo>
                  <a:cubicBezTo>
                    <a:pt x="279" y="54"/>
                    <a:pt x="181" y="29"/>
                    <a:pt x="145" y="13"/>
                  </a:cubicBezTo>
                  <a:cubicBezTo>
                    <a:pt x="136" y="9"/>
                    <a:pt x="127" y="5"/>
                    <a:pt x="118" y="5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0" y="0"/>
                  </a:cubicBezTo>
                  <a:cubicBezTo>
                    <a:pt x="13" y="0"/>
                    <a:pt x="6" y="5"/>
                    <a:pt x="5" y="13"/>
                  </a:cubicBezTo>
                  <a:cubicBezTo>
                    <a:pt x="1" y="48"/>
                    <a:pt x="1" y="48"/>
                    <a:pt x="1" y="48"/>
                  </a:cubicBezTo>
                  <a:cubicBezTo>
                    <a:pt x="0" y="57"/>
                    <a:pt x="4" y="66"/>
                    <a:pt x="10" y="72"/>
                  </a:cubicBezTo>
                  <a:cubicBezTo>
                    <a:pt x="28" y="89"/>
                    <a:pt x="50" y="103"/>
                    <a:pt x="75" y="103"/>
                  </a:cubicBezTo>
                  <a:cubicBezTo>
                    <a:pt x="83" y="103"/>
                    <a:pt x="91" y="102"/>
                    <a:pt x="100" y="98"/>
                  </a:cubicBezTo>
                  <a:cubicBezTo>
                    <a:pt x="113" y="91"/>
                    <a:pt x="120" y="83"/>
                    <a:pt x="126" y="68"/>
                  </a:cubicBezTo>
                  <a:cubicBezTo>
                    <a:pt x="127" y="66"/>
                    <a:pt x="128" y="65"/>
                    <a:pt x="130" y="65"/>
                  </a:cubicBezTo>
                  <a:cubicBezTo>
                    <a:pt x="131" y="65"/>
                    <a:pt x="132" y="66"/>
                    <a:pt x="133" y="67"/>
                  </a:cubicBezTo>
                  <a:cubicBezTo>
                    <a:pt x="179" y="116"/>
                    <a:pt x="179" y="116"/>
                    <a:pt x="179" y="116"/>
                  </a:cubicBezTo>
                  <a:cubicBezTo>
                    <a:pt x="182" y="119"/>
                    <a:pt x="183" y="124"/>
                    <a:pt x="182" y="128"/>
                  </a:cubicBezTo>
                  <a:cubicBezTo>
                    <a:pt x="178" y="141"/>
                    <a:pt x="179" y="152"/>
                    <a:pt x="183" y="164"/>
                  </a:cubicBezTo>
                  <a:cubicBezTo>
                    <a:pt x="184" y="165"/>
                    <a:pt x="183" y="166"/>
                    <a:pt x="182" y="166"/>
                  </a:cubicBezTo>
                  <a:cubicBezTo>
                    <a:pt x="182" y="166"/>
                    <a:pt x="182" y="165"/>
                    <a:pt x="182" y="165"/>
                  </a:cubicBezTo>
                  <a:cubicBezTo>
                    <a:pt x="172" y="154"/>
                    <a:pt x="157" y="149"/>
                    <a:pt x="141" y="149"/>
                  </a:cubicBezTo>
                  <a:cubicBezTo>
                    <a:pt x="115" y="149"/>
                    <a:pt x="88" y="163"/>
                    <a:pt x="81" y="186"/>
                  </a:cubicBezTo>
                  <a:cubicBezTo>
                    <a:pt x="80" y="189"/>
                    <a:pt x="77" y="191"/>
                    <a:pt x="75" y="191"/>
                  </a:cubicBezTo>
                  <a:cubicBezTo>
                    <a:pt x="74" y="191"/>
                    <a:pt x="73" y="191"/>
                    <a:pt x="73" y="191"/>
                  </a:cubicBezTo>
                  <a:cubicBezTo>
                    <a:pt x="62" y="187"/>
                    <a:pt x="52" y="185"/>
                    <a:pt x="43" y="185"/>
                  </a:cubicBezTo>
                  <a:cubicBezTo>
                    <a:pt x="31" y="185"/>
                    <a:pt x="20" y="187"/>
                    <a:pt x="8" y="193"/>
                  </a:cubicBezTo>
                  <a:cubicBezTo>
                    <a:pt x="6" y="194"/>
                    <a:pt x="5" y="195"/>
                    <a:pt x="4" y="197"/>
                  </a:cubicBezTo>
                  <a:cubicBezTo>
                    <a:pt x="54" y="207"/>
                    <a:pt x="98" y="240"/>
                    <a:pt x="122" y="288"/>
                  </a:cubicBezTo>
                  <a:cubicBezTo>
                    <a:pt x="128" y="300"/>
                    <a:pt x="133" y="312"/>
                    <a:pt x="135" y="324"/>
                  </a:cubicBezTo>
                  <a:cubicBezTo>
                    <a:pt x="140" y="325"/>
                    <a:pt x="145" y="325"/>
                    <a:pt x="150" y="325"/>
                  </a:cubicBezTo>
                  <a:cubicBezTo>
                    <a:pt x="214" y="325"/>
                    <a:pt x="271" y="273"/>
                    <a:pt x="314" y="216"/>
                  </a:cubicBezTo>
                  <a:cubicBezTo>
                    <a:pt x="317" y="212"/>
                    <a:pt x="321" y="210"/>
                    <a:pt x="326" y="209"/>
                  </a:cubicBezTo>
                  <a:cubicBezTo>
                    <a:pt x="344" y="205"/>
                    <a:pt x="352" y="181"/>
                    <a:pt x="341" y="167"/>
                  </a:cubicBezTo>
                  <a:cubicBezTo>
                    <a:pt x="338" y="163"/>
                    <a:pt x="335" y="160"/>
                    <a:pt x="333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2"/>
            <p:cNvSpPr>
              <a:spLocks/>
            </p:cNvSpPr>
            <p:nvPr/>
          </p:nvSpPr>
          <p:spPr bwMode="auto">
            <a:xfrm>
              <a:off x="2032" y="2247"/>
              <a:ext cx="198" cy="192"/>
            </a:xfrm>
            <a:custGeom>
              <a:avLst/>
              <a:gdLst>
                <a:gd name="T0" fmla="*/ 349 w 349"/>
                <a:gd name="T1" fmla="*/ 196 h 339"/>
                <a:gd name="T2" fmla="*/ 343 w 349"/>
                <a:gd name="T3" fmla="*/ 191 h 339"/>
                <a:gd name="T4" fmla="*/ 316 w 349"/>
                <a:gd name="T5" fmla="*/ 186 h 339"/>
                <a:gd name="T6" fmla="*/ 278 w 349"/>
                <a:gd name="T7" fmla="*/ 196 h 339"/>
                <a:gd name="T8" fmla="*/ 276 w 349"/>
                <a:gd name="T9" fmla="*/ 196 h 339"/>
                <a:gd name="T10" fmla="*/ 270 w 349"/>
                <a:gd name="T11" fmla="*/ 192 h 339"/>
                <a:gd name="T12" fmla="*/ 214 w 349"/>
                <a:gd name="T13" fmla="*/ 162 h 339"/>
                <a:gd name="T14" fmla="*/ 167 w 349"/>
                <a:gd name="T15" fmla="*/ 183 h 339"/>
                <a:gd name="T16" fmla="*/ 166 w 349"/>
                <a:gd name="T17" fmla="*/ 184 h 339"/>
                <a:gd name="T18" fmla="*/ 165 w 349"/>
                <a:gd name="T19" fmla="*/ 183 h 339"/>
                <a:gd name="T20" fmla="*/ 162 w 349"/>
                <a:gd name="T21" fmla="*/ 146 h 339"/>
                <a:gd name="T22" fmla="*/ 164 w 349"/>
                <a:gd name="T23" fmla="*/ 134 h 339"/>
                <a:gd name="T24" fmla="*/ 204 w 349"/>
                <a:gd name="T25" fmla="*/ 80 h 339"/>
                <a:gd name="T26" fmla="*/ 207 w 349"/>
                <a:gd name="T27" fmla="*/ 78 h 339"/>
                <a:gd name="T28" fmla="*/ 211 w 349"/>
                <a:gd name="T29" fmla="*/ 80 h 339"/>
                <a:gd name="T30" fmla="*/ 241 w 349"/>
                <a:gd name="T31" fmla="*/ 107 h 339"/>
                <a:gd name="T32" fmla="*/ 258 w 349"/>
                <a:gd name="T33" fmla="*/ 109 h 339"/>
                <a:gd name="T34" fmla="*/ 326 w 349"/>
                <a:gd name="T35" fmla="*/ 71 h 339"/>
                <a:gd name="T36" fmla="*/ 332 w 349"/>
                <a:gd name="T37" fmla="*/ 46 h 339"/>
                <a:gd name="T38" fmla="*/ 325 w 349"/>
                <a:gd name="T39" fmla="*/ 12 h 339"/>
                <a:gd name="T40" fmla="*/ 310 w 349"/>
                <a:gd name="T41" fmla="*/ 0 h 339"/>
                <a:gd name="T42" fmla="*/ 307 w 349"/>
                <a:gd name="T43" fmla="*/ 0 h 339"/>
                <a:gd name="T44" fmla="*/ 211 w 349"/>
                <a:gd name="T45" fmla="*/ 16 h 339"/>
                <a:gd name="T46" fmla="*/ 186 w 349"/>
                <a:gd name="T47" fmla="*/ 27 h 339"/>
                <a:gd name="T48" fmla="*/ 16 w 349"/>
                <a:gd name="T49" fmla="*/ 191 h 339"/>
                <a:gd name="T50" fmla="*/ 9 w 349"/>
                <a:gd name="T51" fmla="*/ 203 h 339"/>
                <a:gd name="T52" fmla="*/ 29 w 349"/>
                <a:gd name="T53" fmla="*/ 244 h 339"/>
                <a:gd name="T54" fmla="*/ 42 w 349"/>
                <a:gd name="T55" fmla="*/ 249 h 339"/>
                <a:gd name="T56" fmla="*/ 203 w 349"/>
                <a:gd name="T57" fmla="*/ 339 h 339"/>
                <a:gd name="T58" fmla="*/ 214 w 349"/>
                <a:gd name="T59" fmla="*/ 339 h 339"/>
                <a:gd name="T60" fmla="*/ 230 w 349"/>
                <a:gd name="T61" fmla="*/ 287 h 339"/>
                <a:gd name="T62" fmla="*/ 349 w 349"/>
                <a:gd name="T63" fmla="*/ 196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49" h="339">
                  <a:moveTo>
                    <a:pt x="349" y="196"/>
                  </a:moveTo>
                  <a:cubicBezTo>
                    <a:pt x="348" y="194"/>
                    <a:pt x="346" y="192"/>
                    <a:pt x="343" y="191"/>
                  </a:cubicBezTo>
                  <a:cubicBezTo>
                    <a:pt x="334" y="187"/>
                    <a:pt x="325" y="186"/>
                    <a:pt x="316" y="186"/>
                  </a:cubicBezTo>
                  <a:cubicBezTo>
                    <a:pt x="303" y="186"/>
                    <a:pt x="291" y="189"/>
                    <a:pt x="278" y="196"/>
                  </a:cubicBezTo>
                  <a:cubicBezTo>
                    <a:pt x="278" y="196"/>
                    <a:pt x="277" y="196"/>
                    <a:pt x="276" y="196"/>
                  </a:cubicBezTo>
                  <a:cubicBezTo>
                    <a:pt x="273" y="196"/>
                    <a:pt x="271" y="195"/>
                    <a:pt x="270" y="192"/>
                  </a:cubicBezTo>
                  <a:cubicBezTo>
                    <a:pt x="261" y="172"/>
                    <a:pt x="237" y="162"/>
                    <a:pt x="214" y="162"/>
                  </a:cubicBezTo>
                  <a:cubicBezTo>
                    <a:pt x="195" y="162"/>
                    <a:pt x="177" y="169"/>
                    <a:pt x="167" y="183"/>
                  </a:cubicBezTo>
                  <a:cubicBezTo>
                    <a:pt x="167" y="184"/>
                    <a:pt x="167" y="184"/>
                    <a:pt x="166" y="184"/>
                  </a:cubicBezTo>
                  <a:cubicBezTo>
                    <a:pt x="166" y="184"/>
                    <a:pt x="165" y="183"/>
                    <a:pt x="165" y="183"/>
                  </a:cubicBezTo>
                  <a:cubicBezTo>
                    <a:pt x="168" y="170"/>
                    <a:pt x="168" y="159"/>
                    <a:pt x="162" y="146"/>
                  </a:cubicBezTo>
                  <a:cubicBezTo>
                    <a:pt x="161" y="142"/>
                    <a:pt x="161" y="138"/>
                    <a:pt x="164" y="134"/>
                  </a:cubicBezTo>
                  <a:cubicBezTo>
                    <a:pt x="204" y="80"/>
                    <a:pt x="204" y="80"/>
                    <a:pt x="204" y="80"/>
                  </a:cubicBezTo>
                  <a:cubicBezTo>
                    <a:pt x="205" y="79"/>
                    <a:pt x="206" y="78"/>
                    <a:pt x="207" y="78"/>
                  </a:cubicBezTo>
                  <a:cubicBezTo>
                    <a:pt x="209" y="78"/>
                    <a:pt x="210" y="79"/>
                    <a:pt x="211" y="80"/>
                  </a:cubicBezTo>
                  <a:cubicBezTo>
                    <a:pt x="218" y="94"/>
                    <a:pt x="227" y="101"/>
                    <a:pt x="241" y="107"/>
                  </a:cubicBezTo>
                  <a:cubicBezTo>
                    <a:pt x="247" y="109"/>
                    <a:pt x="253" y="109"/>
                    <a:pt x="258" y="109"/>
                  </a:cubicBezTo>
                  <a:cubicBezTo>
                    <a:pt x="286" y="109"/>
                    <a:pt x="309" y="91"/>
                    <a:pt x="326" y="71"/>
                  </a:cubicBezTo>
                  <a:cubicBezTo>
                    <a:pt x="332" y="64"/>
                    <a:pt x="334" y="55"/>
                    <a:pt x="332" y="46"/>
                  </a:cubicBezTo>
                  <a:cubicBezTo>
                    <a:pt x="325" y="12"/>
                    <a:pt x="325" y="12"/>
                    <a:pt x="325" y="12"/>
                  </a:cubicBezTo>
                  <a:cubicBezTo>
                    <a:pt x="323" y="5"/>
                    <a:pt x="317" y="0"/>
                    <a:pt x="310" y="0"/>
                  </a:cubicBezTo>
                  <a:cubicBezTo>
                    <a:pt x="309" y="0"/>
                    <a:pt x="308" y="0"/>
                    <a:pt x="307" y="0"/>
                  </a:cubicBezTo>
                  <a:cubicBezTo>
                    <a:pt x="211" y="16"/>
                    <a:pt x="211" y="16"/>
                    <a:pt x="211" y="16"/>
                  </a:cubicBezTo>
                  <a:cubicBezTo>
                    <a:pt x="202" y="18"/>
                    <a:pt x="194" y="23"/>
                    <a:pt x="186" y="27"/>
                  </a:cubicBezTo>
                  <a:cubicBezTo>
                    <a:pt x="152" y="48"/>
                    <a:pt x="57" y="84"/>
                    <a:pt x="16" y="191"/>
                  </a:cubicBezTo>
                  <a:cubicBezTo>
                    <a:pt x="14" y="196"/>
                    <a:pt x="12" y="199"/>
                    <a:pt x="9" y="203"/>
                  </a:cubicBezTo>
                  <a:cubicBezTo>
                    <a:pt x="0" y="219"/>
                    <a:pt x="11" y="242"/>
                    <a:pt x="29" y="244"/>
                  </a:cubicBezTo>
                  <a:cubicBezTo>
                    <a:pt x="34" y="245"/>
                    <a:pt x="39" y="246"/>
                    <a:pt x="42" y="249"/>
                  </a:cubicBezTo>
                  <a:cubicBezTo>
                    <a:pt x="88" y="297"/>
                    <a:pt x="145" y="339"/>
                    <a:pt x="203" y="339"/>
                  </a:cubicBezTo>
                  <a:cubicBezTo>
                    <a:pt x="207" y="339"/>
                    <a:pt x="210" y="339"/>
                    <a:pt x="214" y="339"/>
                  </a:cubicBezTo>
                  <a:cubicBezTo>
                    <a:pt x="216" y="321"/>
                    <a:pt x="221" y="304"/>
                    <a:pt x="230" y="287"/>
                  </a:cubicBezTo>
                  <a:cubicBezTo>
                    <a:pt x="254" y="239"/>
                    <a:pt x="299" y="205"/>
                    <a:pt x="349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3"/>
            <p:cNvSpPr>
              <a:spLocks noEditPoints="1"/>
            </p:cNvSpPr>
            <p:nvPr/>
          </p:nvSpPr>
          <p:spPr bwMode="auto">
            <a:xfrm>
              <a:off x="2172" y="2376"/>
              <a:ext cx="324" cy="273"/>
            </a:xfrm>
            <a:custGeom>
              <a:avLst/>
              <a:gdLst>
                <a:gd name="T0" fmla="*/ 554 w 571"/>
                <a:gd name="T1" fmla="*/ 74 h 481"/>
                <a:gd name="T2" fmla="*/ 503 w 571"/>
                <a:gd name="T3" fmla="*/ 19 h 481"/>
                <a:gd name="T4" fmla="*/ 437 w 571"/>
                <a:gd name="T5" fmla="*/ 0 h 481"/>
                <a:gd name="T6" fmla="*/ 411 w 571"/>
                <a:gd name="T7" fmla="*/ 3 h 481"/>
                <a:gd name="T8" fmla="*/ 318 w 571"/>
                <a:gd name="T9" fmla="*/ 56 h 481"/>
                <a:gd name="T10" fmla="*/ 284 w 571"/>
                <a:gd name="T11" fmla="*/ 87 h 481"/>
                <a:gd name="T12" fmla="*/ 251 w 571"/>
                <a:gd name="T13" fmla="*/ 56 h 481"/>
                <a:gd name="T14" fmla="*/ 158 w 571"/>
                <a:gd name="T15" fmla="*/ 3 h 481"/>
                <a:gd name="T16" fmla="*/ 130 w 571"/>
                <a:gd name="T17" fmla="*/ 0 h 481"/>
                <a:gd name="T18" fmla="*/ 77 w 571"/>
                <a:gd name="T19" fmla="*/ 13 h 481"/>
                <a:gd name="T20" fmla="*/ 4 w 571"/>
                <a:gd name="T21" fmla="*/ 101 h 481"/>
                <a:gd name="T22" fmla="*/ 0 w 571"/>
                <a:gd name="T23" fmla="*/ 141 h 481"/>
                <a:gd name="T24" fmla="*/ 105 w 571"/>
                <a:gd name="T25" fmla="*/ 325 h 481"/>
                <a:gd name="T26" fmla="*/ 284 w 571"/>
                <a:gd name="T27" fmla="*/ 481 h 481"/>
                <a:gd name="T28" fmla="*/ 463 w 571"/>
                <a:gd name="T29" fmla="*/ 325 h 481"/>
                <a:gd name="T30" fmla="*/ 568 w 571"/>
                <a:gd name="T31" fmla="*/ 125 h 481"/>
                <a:gd name="T32" fmla="*/ 393 w 571"/>
                <a:gd name="T33" fmla="*/ 322 h 481"/>
                <a:gd name="T34" fmla="*/ 315 w 571"/>
                <a:gd name="T35" fmla="*/ 387 h 481"/>
                <a:gd name="T36" fmla="*/ 341 w 571"/>
                <a:gd name="T37" fmla="*/ 341 h 481"/>
                <a:gd name="T38" fmla="*/ 376 w 571"/>
                <a:gd name="T39" fmla="*/ 303 h 481"/>
                <a:gd name="T40" fmla="*/ 401 w 571"/>
                <a:gd name="T41" fmla="*/ 316 h 481"/>
                <a:gd name="T42" fmla="*/ 426 w 571"/>
                <a:gd name="T43" fmla="*/ 296 h 481"/>
                <a:gd name="T44" fmla="*/ 399 w 571"/>
                <a:gd name="T45" fmla="*/ 281 h 481"/>
                <a:gd name="T46" fmla="*/ 434 w 571"/>
                <a:gd name="T47" fmla="*/ 268 h 481"/>
                <a:gd name="T48" fmla="*/ 426 w 571"/>
                <a:gd name="T49" fmla="*/ 296 h 481"/>
                <a:gd name="T50" fmla="*/ 493 w 571"/>
                <a:gd name="T51" fmla="*/ 219 h 481"/>
                <a:gd name="T52" fmla="*/ 479 w 571"/>
                <a:gd name="T53" fmla="*/ 213 h 481"/>
                <a:gd name="T54" fmla="*/ 467 w 571"/>
                <a:gd name="T55" fmla="*/ 203 h 481"/>
                <a:gd name="T56" fmla="*/ 487 w 571"/>
                <a:gd name="T57" fmla="*/ 150 h 481"/>
                <a:gd name="T58" fmla="*/ 469 w 571"/>
                <a:gd name="T59" fmla="*/ 55 h 481"/>
                <a:gd name="T60" fmla="*/ 500 w 571"/>
                <a:gd name="T61" fmla="*/ 98 h 481"/>
                <a:gd name="T62" fmla="*/ 500 w 571"/>
                <a:gd name="T63" fmla="*/ 206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71" h="481">
                  <a:moveTo>
                    <a:pt x="565" y="104"/>
                  </a:moveTo>
                  <a:cubicBezTo>
                    <a:pt x="562" y="94"/>
                    <a:pt x="559" y="84"/>
                    <a:pt x="554" y="74"/>
                  </a:cubicBezTo>
                  <a:cubicBezTo>
                    <a:pt x="554" y="74"/>
                    <a:pt x="553" y="73"/>
                    <a:pt x="553" y="72"/>
                  </a:cubicBezTo>
                  <a:cubicBezTo>
                    <a:pt x="542" y="51"/>
                    <a:pt x="525" y="32"/>
                    <a:pt x="503" y="19"/>
                  </a:cubicBezTo>
                  <a:cubicBezTo>
                    <a:pt x="491" y="12"/>
                    <a:pt x="478" y="6"/>
                    <a:pt x="464" y="3"/>
                  </a:cubicBezTo>
                  <a:cubicBezTo>
                    <a:pt x="455" y="1"/>
                    <a:pt x="446" y="0"/>
                    <a:pt x="437" y="0"/>
                  </a:cubicBezTo>
                  <a:cubicBezTo>
                    <a:pt x="437" y="0"/>
                    <a:pt x="437" y="0"/>
                    <a:pt x="437" y="0"/>
                  </a:cubicBezTo>
                  <a:cubicBezTo>
                    <a:pt x="429" y="0"/>
                    <a:pt x="420" y="1"/>
                    <a:pt x="411" y="3"/>
                  </a:cubicBezTo>
                  <a:cubicBezTo>
                    <a:pt x="394" y="6"/>
                    <a:pt x="376" y="13"/>
                    <a:pt x="362" y="21"/>
                  </a:cubicBezTo>
                  <a:cubicBezTo>
                    <a:pt x="346" y="31"/>
                    <a:pt x="330" y="43"/>
                    <a:pt x="318" y="56"/>
                  </a:cubicBezTo>
                  <a:cubicBezTo>
                    <a:pt x="308" y="65"/>
                    <a:pt x="297" y="75"/>
                    <a:pt x="288" y="85"/>
                  </a:cubicBezTo>
                  <a:cubicBezTo>
                    <a:pt x="287" y="87"/>
                    <a:pt x="286" y="87"/>
                    <a:pt x="284" y="87"/>
                  </a:cubicBezTo>
                  <a:cubicBezTo>
                    <a:pt x="283" y="87"/>
                    <a:pt x="281" y="87"/>
                    <a:pt x="280" y="85"/>
                  </a:cubicBezTo>
                  <a:cubicBezTo>
                    <a:pt x="271" y="75"/>
                    <a:pt x="260" y="65"/>
                    <a:pt x="251" y="56"/>
                  </a:cubicBezTo>
                  <a:cubicBezTo>
                    <a:pt x="238" y="43"/>
                    <a:pt x="222" y="31"/>
                    <a:pt x="206" y="21"/>
                  </a:cubicBezTo>
                  <a:cubicBezTo>
                    <a:pt x="192" y="13"/>
                    <a:pt x="174" y="6"/>
                    <a:pt x="158" y="3"/>
                  </a:cubicBezTo>
                  <a:cubicBezTo>
                    <a:pt x="149" y="1"/>
                    <a:pt x="140" y="0"/>
                    <a:pt x="131" y="0"/>
                  </a:cubicBezTo>
                  <a:cubicBezTo>
                    <a:pt x="131" y="0"/>
                    <a:pt x="131" y="0"/>
                    <a:pt x="130" y="0"/>
                  </a:cubicBezTo>
                  <a:cubicBezTo>
                    <a:pt x="122" y="0"/>
                    <a:pt x="114" y="1"/>
                    <a:pt x="106" y="3"/>
                  </a:cubicBezTo>
                  <a:cubicBezTo>
                    <a:pt x="96" y="5"/>
                    <a:pt x="86" y="8"/>
                    <a:pt x="77" y="13"/>
                  </a:cubicBezTo>
                  <a:cubicBezTo>
                    <a:pt x="49" y="26"/>
                    <a:pt x="27" y="49"/>
                    <a:pt x="14" y="74"/>
                  </a:cubicBezTo>
                  <a:cubicBezTo>
                    <a:pt x="10" y="83"/>
                    <a:pt x="7" y="92"/>
                    <a:pt x="4" y="101"/>
                  </a:cubicBezTo>
                  <a:cubicBezTo>
                    <a:pt x="3" y="108"/>
                    <a:pt x="2" y="115"/>
                    <a:pt x="1" y="122"/>
                  </a:cubicBezTo>
                  <a:cubicBezTo>
                    <a:pt x="0" y="128"/>
                    <a:pt x="0" y="134"/>
                    <a:pt x="0" y="141"/>
                  </a:cubicBezTo>
                  <a:cubicBezTo>
                    <a:pt x="1" y="181"/>
                    <a:pt x="17" y="223"/>
                    <a:pt x="40" y="256"/>
                  </a:cubicBezTo>
                  <a:cubicBezTo>
                    <a:pt x="57" y="281"/>
                    <a:pt x="80" y="304"/>
                    <a:pt x="105" y="325"/>
                  </a:cubicBezTo>
                  <a:cubicBezTo>
                    <a:pt x="160" y="371"/>
                    <a:pt x="228" y="411"/>
                    <a:pt x="264" y="470"/>
                  </a:cubicBezTo>
                  <a:cubicBezTo>
                    <a:pt x="268" y="478"/>
                    <a:pt x="276" y="481"/>
                    <a:pt x="284" y="481"/>
                  </a:cubicBezTo>
                  <a:cubicBezTo>
                    <a:pt x="292" y="481"/>
                    <a:pt x="300" y="478"/>
                    <a:pt x="305" y="470"/>
                  </a:cubicBezTo>
                  <a:cubicBezTo>
                    <a:pt x="340" y="411"/>
                    <a:pt x="408" y="371"/>
                    <a:pt x="463" y="325"/>
                  </a:cubicBezTo>
                  <a:cubicBezTo>
                    <a:pt x="488" y="304"/>
                    <a:pt x="511" y="281"/>
                    <a:pt x="529" y="256"/>
                  </a:cubicBezTo>
                  <a:cubicBezTo>
                    <a:pt x="554" y="219"/>
                    <a:pt x="571" y="170"/>
                    <a:pt x="568" y="125"/>
                  </a:cubicBezTo>
                  <a:cubicBezTo>
                    <a:pt x="567" y="118"/>
                    <a:pt x="566" y="111"/>
                    <a:pt x="565" y="104"/>
                  </a:cubicBezTo>
                  <a:close/>
                  <a:moveTo>
                    <a:pt x="393" y="322"/>
                  </a:moveTo>
                  <a:cubicBezTo>
                    <a:pt x="379" y="332"/>
                    <a:pt x="365" y="342"/>
                    <a:pt x="352" y="352"/>
                  </a:cubicBezTo>
                  <a:cubicBezTo>
                    <a:pt x="339" y="362"/>
                    <a:pt x="326" y="373"/>
                    <a:pt x="315" y="387"/>
                  </a:cubicBezTo>
                  <a:cubicBezTo>
                    <a:pt x="318" y="377"/>
                    <a:pt x="323" y="367"/>
                    <a:pt x="329" y="358"/>
                  </a:cubicBezTo>
                  <a:cubicBezTo>
                    <a:pt x="332" y="352"/>
                    <a:pt x="337" y="346"/>
                    <a:pt x="341" y="341"/>
                  </a:cubicBezTo>
                  <a:cubicBezTo>
                    <a:pt x="352" y="327"/>
                    <a:pt x="364" y="315"/>
                    <a:pt x="376" y="303"/>
                  </a:cubicBezTo>
                  <a:cubicBezTo>
                    <a:pt x="376" y="303"/>
                    <a:pt x="376" y="303"/>
                    <a:pt x="376" y="303"/>
                  </a:cubicBezTo>
                  <a:cubicBezTo>
                    <a:pt x="388" y="310"/>
                    <a:pt x="388" y="310"/>
                    <a:pt x="388" y="310"/>
                  </a:cubicBezTo>
                  <a:cubicBezTo>
                    <a:pt x="401" y="316"/>
                    <a:pt x="401" y="316"/>
                    <a:pt x="401" y="316"/>
                  </a:cubicBezTo>
                  <a:cubicBezTo>
                    <a:pt x="398" y="318"/>
                    <a:pt x="395" y="320"/>
                    <a:pt x="393" y="322"/>
                  </a:cubicBezTo>
                  <a:close/>
                  <a:moveTo>
                    <a:pt x="426" y="296"/>
                  </a:moveTo>
                  <a:cubicBezTo>
                    <a:pt x="413" y="288"/>
                    <a:pt x="413" y="288"/>
                    <a:pt x="413" y="288"/>
                  </a:cubicBezTo>
                  <a:cubicBezTo>
                    <a:pt x="399" y="281"/>
                    <a:pt x="399" y="281"/>
                    <a:pt x="399" y="281"/>
                  </a:cubicBezTo>
                  <a:cubicBezTo>
                    <a:pt x="407" y="274"/>
                    <a:pt x="413" y="267"/>
                    <a:pt x="420" y="260"/>
                  </a:cubicBezTo>
                  <a:cubicBezTo>
                    <a:pt x="434" y="268"/>
                    <a:pt x="434" y="268"/>
                    <a:pt x="434" y="268"/>
                  </a:cubicBezTo>
                  <a:cubicBezTo>
                    <a:pt x="448" y="276"/>
                    <a:pt x="448" y="276"/>
                    <a:pt x="448" y="276"/>
                  </a:cubicBezTo>
                  <a:cubicBezTo>
                    <a:pt x="441" y="283"/>
                    <a:pt x="434" y="289"/>
                    <a:pt x="426" y="296"/>
                  </a:cubicBezTo>
                  <a:close/>
                  <a:moveTo>
                    <a:pt x="500" y="206"/>
                  </a:moveTo>
                  <a:cubicBezTo>
                    <a:pt x="498" y="211"/>
                    <a:pt x="496" y="215"/>
                    <a:pt x="493" y="219"/>
                  </a:cubicBezTo>
                  <a:cubicBezTo>
                    <a:pt x="493" y="220"/>
                    <a:pt x="492" y="220"/>
                    <a:pt x="492" y="221"/>
                  </a:cubicBezTo>
                  <a:cubicBezTo>
                    <a:pt x="479" y="213"/>
                    <a:pt x="479" y="213"/>
                    <a:pt x="479" y="213"/>
                  </a:cubicBezTo>
                  <a:cubicBezTo>
                    <a:pt x="465" y="206"/>
                    <a:pt x="465" y="206"/>
                    <a:pt x="465" y="206"/>
                  </a:cubicBezTo>
                  <a:cubicBezTo>
                    <a:pt x="466" y="205"/>
                    <a:pt x="466" y="204"/>
                    <a:pt x="467" y="203"/>
                  </a:cubicBezTo>
                  <a:cubicBezTo>
                    <a:pt x="469" y="200"/>
                    <a:pt x="471" y="196"/>
                    <a:pt x="473" y="193"/>
                  </a:cubicBezTo>
                  <a:cubicBezTo>
                    <a:pt x="480" y="180"/>
                    <a:pt x="485" y="165"/>
                    <a:pt x="487" y="150"/>
                  </a:cubicBezTo>
                  <a:cubicBezTo>
                    <a:pt x="489" y="135"/>
                    <a:pt x="488" y="119"/>
                    <a:pt x="485" y="103"/>
                  </a:cubicBezTo>
                  <a:cubicBezTo>
                    <a:pt x="482" y="87"/>
                    <a:pt x="476" y="71"/>
                    <a:pt x="469" y="55"/>
                  </a:cubicBezTo>
                  <a:cubicBezTo>
                    <a:pt x="476" y="61"/>
                    <a:pt x="481" y="68"/>
                    <a:pt x="486" y="75"/>
                  </a:cubicBezTo>
                  <a:cubicBezTo>
                    <a:pt x="491" y="82"/>
                    <a:pt x="496" y="90"/>
                    <a:pt x="500" y="98"/>
                  </a:cubicBezTo>
                  <a:cubicBezTo>
                    <a:pt x="507" y="115"/>
                    <a:pt x="511" y="133"/>
                    <a:pt x="512" y="152"/>
                  </a:cubicBezTo>
                  <a:cubicBezTo>
                    <a:pt x="512" y="170"/>
                    <a:pt x="508" y="189"/>
                    <a:pt x="500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 71"/>
          <p:cNvSpPr>
            <a:spLocks noEditPoints="1"/>
          </p:cNvSpPr>
          <p:nvPr/>
        </p:nvSpPr>
        <p:spPr bwMode="auto">
          <a:xfrm>
            <a:off x="4700598" y="1419622"/>
            <a:ext cx="910408" cy="981690"/>
          </a:xfrm>
          <a:custGeom>
            <a:avLst/>
            <a:gdLst>
              <a:gd name="T0" fmla="*/ 293 w 472"/>
              <a:gd name="T1" fmla="*/ 57 h 479"/>
              <a:gd name="T2" fmla="*/ 179 w 472"/>
              <a:gd name="T3" fmla="*/ 57 h 479"/>
              <a:gd name="T4" fmla="*/ 464 w 472"/>
              <a:gd name="T5" fmla="*/ 139 h 479"/>
              <a:gd name="T6" fmla="*/ 457 w 472"/>
              <a:gd name="T7" fmla="*/ 95 h 479"/>
              <a:gd name="T8" fmla="*/ 430 w 472"/>
              <a:gd name="T9" fmla="*/ 86 h 479"/>
              <a:gd name="T10" fmla="*/ 421 w 472"/>
              <a:gd name="T11" fmla="*/ 139 h 479"/>
              <a:gd name="T12" fmla="*/ 388 w 472"/>
              <a:gd name="T13" fmla="*/ 126 h 479"/>
              <a:gd name="T14" fmla="*/ 357 w 472"/>
              <a:gd name="T15" fmla="*/ 136 h 479"/>
              <a:gd name="T16" fmla="*/ 280 w 472"/>
              <a:gd name="T17" fmla="*/ 139 h 479"/>
              <a:gd name="T18" fmla="*/ 192 w 472"/>
              <a:gd name="T19" fmla="*/ 139 h 479"/>
              <a:gd name="T20" fmla="*/ 115 w 472"/>
              <a:gd name="T21" fmla="*/ 136 h 479"/>
              <a:gd name="T22" fmla="*/ 72 w 472"/>
              <a:gd name="T23" fmla="*/ 139 h 479"/>
              <a:gd name="T24" fmla="*/ 51 w 472"/>
              <a:gd name="T25" fmla="*/ 95 h 479"/>
              <a:gd name="T26" fmla="*/ 23 w 472"/>
              <a:gd name="T27" fmla="*/ 86 h 479"/>
              <a:gd name="T28" fmla="*/ 15 w 472"/>
              <a:gd name="T29" fmla="*/ 139 h 479"/>
              <a:gd name="T30" fmla="*/ 0 w 472"/>
              <a:gd name="T31" fmla="*/ 148 h 479"/>
              <a:gd name="T32" fmla="*/ 15 w 472"/>
              <a:gd name="T33" fmla="*/ 156 h 479"/>
              <a:gd name="T34" fmla="*/ 23 w 472"/>
              <a:gd name="T35" fmla="*/ 212 h 479"/>
              <a:gd name="T36" fmla="*/ 51 w 472"/>
              <a:gd name="T37" fmla="*/ 204 h 479"/>
              <a:gd name="T38" fmla="*/ 74 w 472"/>
              <a:gd name="T39" fmla="*/ 156 h 479"/>
              <a:gd name="T40" fmla="*/ 119 w 472"/>
              <a:gd name="T41" fmla="*/ 248 h 479"/>
              <a:gd name="T42" fmla="*/ 187 w 472"/>
              <a:gd name="T43" fmla="*/ 293 h 479"/>
              <a:gd name="T44" fmla="*/ 126 w 472"/>
              <a:gd name="T45" fmla="*/ 471 h 479"/>
              <a:gd name="T46" fmla="*/ 164 w 472"/>
              <a:gd name="T47" fmla="*/ 459 h 479"/>
              <a:gd name="T48" fmla="*/ 236 w 472"/>
              <a:gd name="T49" fmla="*/ 324 h 479"/>
              <a:gd name="T50" fmla="*/ 346 w 472"/>
              <a:gd name="T51" fmla="*/ 471 h 479"/>
              <a:gd name="T52" fmla="*/ 284 w 472"/>
              <a:gd name="T53" fmla="*/ 293 h 479"/>
              <a:gd name="T54" fmla="*/ 353 w 472"/>
              <a:gd name="T55" fmla="*/ 248 h 479"/>
              <a:gd name="T56" fmla="*/ 398 w 472"/>
              <a:gd name="T57" fmla="*/ 156 h 479"/>
              <a:gd name="T58" fmla="*/ 421 w 472"/>
              <a:gd name="T59" fmla="*/ 204 h 479"/>
              <a:gd name="T60" fmla="*/ 449 w 472"/>
              <a:gd name="T61" fmla="*/ 212 h 479"/>
              <a:gd name="T62" fmla="*/ 457 w 472"/>
              <a:gd name="T63" fmla="*/ 156 h 479"/>
              <a:gd name="T64" fmla="*/ 472 w 472"/>
              <a:gd name="T65" fmla="*/ 148 h 479"/>
              <a:gd name="T66" fmla="*/ 136 w 472"/>
              <a:gd name="T67" fmla="*/ 179 h 479"/>
              <a:gd name="T68" fmla="*/ 169 w 472"/>
              <a:gd name="T69" fmla="*/ 156 h 479"/>
              <a:gd name="T70" fmla="*/ 335 w 472"/>
              <a:gd name="T71" fmla="*/ 179 h 479"/>
              <a:gd name="T72" fmla="*/ 347 w 472"/>
              <a:gd name="T73" fmla="*/ 156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72" h="479">
                <a:moveTo>
                  <a:pt x="236" y="115"/>
                </a:moveTo>
                <a:cubicBezTo>
                  <a:pt x="268" y="115"/>
                  <a:pt x="293" y="89"/>
                  <a:pt x="293" y="57"/>
                </a:cubicBezTo>
                <a:cubicBezTo>
                  <a:pt x="293" y="26"/>
                  <a:pt x="268" y="0"/>
                  <a:pt x="236" y="0"/>
                </a:cubicBezTo>
                <a:cubicBezTo>
                  <a:pt x="204" y="0"/>
                  <a:pt x="179" y="26"/>
                  <a:pt x="179" y="57"/>
                </a:cubicBezTo>
                <a:cubicBezTo>
                  <a:pt x="179" y="89"/>
                  <a:pt x="204" y="115"/>
                  <a:pt x="236" y="115"/>
                </a:cubicBezTo>
                <a:close/>
                <a:moveTo>
                  <a:pt x="464" y="139"/>
                </a:moveTo>
                <a:cubicBezTo>
                  <a:pt x="457" y="139"/>
                  <a:pt x="457" y="139"/>
                  <a:pt x="457" y="139"/>
                </a:cubicBezTo>
                <a:cubicBezTo>
                  <a:pt x="457" y="95"/>
                  <a:pt x="457" y="95"/>
                  <a:pt x="457" y="95"/>
                </a:cubicBezTo>
                <a:cubicBezTo>
                  <a:pt x="457" y="90"/>
                  <a:pt x="453" y="86"/>
                  <a:pt x="449" y="86"/>
                </a:cubicBezTo>
                <a:cubicBezTo>
                  <a:pt x="430" y="86"/>
                  <a:pt x="430" y="86"/>
                  <a:pt x="430" y="86"/>
                </a:cubicBezTo>
                <a:cubicBezTo>
                  <a:pt x="425" y="86"/>
                  <a:pt x="421" y="90"/>
                  <a:pt x="421" y="95"/>
                </a:cubicBezTo>
                <a:cubicBezTo>
                  <a:pt x="421" y="139"/>
                  <a:pt x="421" y="139"/>
                  <a:pt x="421" y="139"/>
                </a:cubicBezTo>
                <a:cubicBezTo>
                  <a:pt x="399" y="139"/>
                  <a:pt x="399" y="139"/>
                  <a:pt x="399" y="139"/>
                </a:cubicBezTo>
                <a:cubicBezTo>
                  <a:pt x="398" y="133"/>
                  <a:pt x="394" y="128"/>
                  <a:pt x="388" y="126"/>
                </a:cubicBezTo>
                <a:cubicBezTo>
                  <a:pt x="377" y="120"/>
                  <a:pt x="363" y="125"/>
                  <a:pt x="357" y="136"/>
                </a:cubicBezTo>
                <a:cubicBezTo>
                  <a:pt x="357" y="136"/>
                  <a:pt x="357" y="136"/>
                  <a:pt x="357" y="136"/>
                </a:cubicBezTo>
                <a:cubicBezTo>
                  <a:pt x="356" y="139"/>
                  <a:pt x="356" y="139"/>
                  <a:pt x="356" y="139"/>
                </a:cubicBezTo>
                <a:cubicBezTo>
                  <a:pt x="280" y="139"/>
                  <a:pt x="280" y="139"/>
                  <a:pt x="280" y="139"/>
                </a:cubicBezTo>
                <a:cubicBezTo>
                  <a:pt x="269" y="133"/>
                  <a:pt x="253" y="129"/>
                  <a:pt x="236" y="129"/>
                </a:cubicBezTo>
                <a:cubicBezTo>
                  <a:pt x="218" y="129"/>
                  <a:pt x="203" y="133"/>
                  <a:pt x="192" y="139"/>
                </a:cubicBezTo>
                <a:cubicBezTo>
                  <a:pt x="116" y="139"/>
                  <a:pt x="116" y="139"/>
                  <a:pt x="116" y="139"/>
                </a:cubicBezTo>
                <a:cubicBezTo>
                  <a:pt x="115" y="136"/>
                  <a:pt x="115" y="136"/>
                  <a:pt x="115" y="136"/>
                </a:cubicBezTo>
                <a:cubicBezTo>
                  <a:pt x="109" y="125"/>
                  <a:pt x="95" y="120"/>
                  <a:pt x="84" y="126"/>
                </a:cubicBezTo>
                <a:cubicBezTo>
                  <a:pt x="78" y="128"/>
                  <a:pt x="74" y="133"/>
                  <a:pt x="72" y="139"/>
                </a:cubicBezTo>
                <a:cubicBezTo>
                  <a:pt x="51" y="139"/>
                  <a:pt x="51" y="139"/>
                  <a:pt x="51" y="139"/>
                </a:cubicBezTo>
                <a:cubicBezTo>
                  <a:pt x="51" y="95"/>
                  <a:pt x="51" y="95"/>
                  <a:pt x="51" y="95"/>
                </a:cubicBezTo>
                <a:cubicBezTo>
                  <a:pt x="51" y="90"/>
                  <a:pt x="47" y="86"/>
                  <a:pt x="42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19" y="86"/>
                  <a:pt x="15" y="90"/>
                  <a:pt x="15" y="95"/>
                </a:cubicBezTo>
                <a:cubicBezTo>
                  <a:pt x="15" y="139"/>
                  <a:pt x="15" y="139"/>
                  <a:pt x="15" y="139"/>
                </a:cubicBezTo>
                <a:cubicBezTo>
                  <a:pt x="8" y="139"/>
                  <a:pt x="8" y="139"/>
                  <a:pt x="8" y="139"/>
                </a:cubicBezTo>
                <a:cubicBezTo>
                  <a:pt x="4" y="139"/>
                  <a:pt x="0" y="143"/>
                  <a:pt x="0" y="148"/>
                </a:cubicBezTo>
                <a:cubicBezTo>
                  <a:pt x="0" y="152"/>
                  <a:pt x="4" y="156"/>
                  <a:pt x="8" y="156"/>
                </a:cubicBezTo>
                <a:cubicBezTo>
                  <a:pt x="15" y="156"/>
                  <a:pt x="15" y="156"/>
                  <a:pt x="15" y="156"/>
                </a:cubicBezTo>
                <a:cubicBezTo>
                  <a:pt x="15" y="204"/>
                  <a:pt x="15" y="204"/>
                  <a:pt x="15" y="204"/>
                </a:cubicBezTo>
                <a:cubicBezTo>
                  <a:pt x="15" y="208"/>
                  <a:pt x="19" y="212"/>
                  <a:pt x="23" y="212"/>
                </a:cubicBezTo>
                <a:cubicBezTo>
                  <a:pt x="42" y="212"/>
                  <a:pt x="42" y="212"/>
                  <a:pt x="42" y="212"/>
                </a:cubicBezTo>
                <a:cubicBezTo>
                  <a:pt x="47" y="212"/>
                  <a:pt x="51" y="208"/>
                  <a:pt x="51" y="204"/>
                </a:cubicBezTo>
                <a:cubicBezTo>
                  <a:pt x="51" y="156"/>
                  <a:pt x="51" y="156"/>
                  <a:pt x="51" y="156"/>
                </a:cubicBezTo>
                <a:cubicBezTo>
                  <a:pt x="74" y="156"/>
                  <a:pt x="74" y="156"/>
                  <a:pt x="74" y="156"/>
                </a:cubicBezTo>
                <a:cubicBezTo>
                  <a:pt x="74" y="156"/>
                  <a:pt x="74" y="156"/>
                  <a:pt x="74" y="156"/>
                </a:cubicBezTo>
                <a:cubicBezTo>
                  <a:pt x="119" y="248"/>
                  <a:pt x="119" y="248"/>
                  <a:pt x="119" y="248"/>
                </a:cubicBezTo>
                <a:cubicBezTo>
                  <a:pt x="185" y="201"/>
                  <a:pt x="185" y="201"/>
                  <a:pt x="185" y="201"/>
                </a:cubicBezTo>
                <a:cubicBezTo>
                  <a:pt x="187" y="293"/>
                  <a:pt x="187" y="293"/>
                  <a:pt x="187" y="293"/>
                </a:cubicBezTo>
                <a:cubicBezTo>
                  <a:pt x="114" y="433"/>
                  <a:pt x="114" y="433"/>
                  <a:pt x="114" y="433"/>
                </a:cubicBezTo>
                <a:cubicBezTo>
                  <a:pt x="106" y="446"/>
                  <a:pt x="112" y="464"/>
                  <a:pt x="126" y="471"/>
                </a:cubicBezTo>
                <a:cubicBezTo>
                  <a:pt x="130" y="473"/>
                  <a:pt x="134" y="475"/>
                  <a:pt x="139" y="475"/>
                </a:cubicBezTo>
                <a:cubicBezTo>
                  <a:pt x="149" y="475"/>
                  <a:pt x="159" y="469"/>
                  <a:pt x="164" y="459"/>
                </a:cubicBezTo>
                <a:cubicBezTo>
                  <a:pt x="164" y="459"/>
                  <a:pt x="164" y="459"/>
                  <a:pt x="164" y="459"/>
                </a:cubicBezTo>
                <a:cubicBezTo>
                  <a:pt x="236" y="324"/>
                  <a:pt x="236" y="324"/>
                  <a:pt x="236" y="324"/>
                </a:cubicBezTo>
                <a:cubicBezTo>
                  <a:pt x="308" y="459"/>
                  <a:pt x="308" y="459"/>
                  <a:pt x="308" y="459"/>
                </a:cubicBezTo>
                <a:cubicBezTo>
                  <a:pt x="315" y="473"/>
                  <a:pt x="332" y="479"/>
                  <a:pt x="346" y="471"/>
                </a:cubicBezTo>
                <a:cubicBezTo>
                  <a:pt x="360" y="464"/>
                  <a:pt x="366" y="446"/>
                  <a:pt x="358" y="433"/>
                </a:cubicBezTo>
                <a:cubicBezTo>
                  <a:pt x="284" y="293"/>
                  <a:pt x="284" y="293"/>
                  <a:pt x="284" y="293"/>
                </a:cubicBezTo>
                <a:cubicBezTo>
                  <a:pt x="287" y="201"/>
                  <a:pt x="287" y="201"/>
                  <a:pt x="287" y="201"/>
                </a:cubicBezTo>
                <a:cubicBezTo>
                  <a:pt x="353" y="248"/>
                  <a:pt x="353" y="248"/>
                  <a:pt x="353" y="248"/>
                </a:cubicBezTo>
                <a:cubicBezTo>
                  <a:pt x="398" y="156"/>
                  <a:pt x="398" y="156"/>
                  <a:pt x="398" y="156"/>
                </a:cubicBezTo>
                <a:cubicBezTo>
                  <a:pt x="398" y="156"/>
                  <a:pt x="398" y="156"/>
                  <a:pt x="398" y="156"/>
                </a:cubicBezTo>
                <a:cubicBezTo>
                  <a:pt x="421" y="156"/>
                  <a:pt x="421" y="156"/>
                  <a:pt x="421" y="156"/>
                </a:cubicBezTo>
                <a:cubicBezTo>
                  <a:pt x="421" y="204"/>
                  <a:pt x="421" y="204"/>
                  <a:pt x="421" y="204"/>
                </a:cubicBezTo>
                <a:cubicBezTo>
                  <a:pt x="421" y="208"/>
                  <a:pt x="425" y="212"/>
                  <a:pt x="430" y="212"/>
                </a:cubicBezTo>
                <a:cubicBezTo>
                  <a:pt x="449" y="212"/>
                  <a:pt x="449" y="212"/>
                  <a:pt x="449" y="212"/>
                </a:cubicBezTo>
                <a:cubicBezTo>
                  <a:pt x="453" y="212"/>
                  <a:pt x="457" y="208"/>
                  <a:pt x="457" y="204"/>
                </a:cubicBezTo>
                <a:cubicBezTo>
                  <a:pt x="457" y="156"/>
                  <a:pt x="457" y="156"/>
                  <a:pt x="457" y="156"/>
                </a:cubicBezTo>
                <a:cubicBezTo>
                  <a:pt x="464" y="156"/>
                  <a:pt x="464" y="156"/>
                  <a:pt x="464" y="156"/>
                </a:cubicBezTo>
                <a:cubicBezTo>
                  <a:pt x="468" y="156"/>
                  <a:pt x="472" y="152"/>
                  <a:pt x="472" y="148"/>
                </a:cubicBezTo>
                <a:cubicBezTo>
                  <a:pt x="472" y="143"/>
                  <a:pt x="468" y="139"/>
                  <a:pt x="464" y="139"/>
                </a:cubicBezTo>
                <a:close/>
                <a:moveTo>
                  <a:pt x="136" y="179"/>
                </a:moveTo>
                <a:cubicBezTo>
                  <a:pt x="125" y="156"/>
                  <a:pt x="125" y="156"/>
                  <a:pt x="125" y="156"/>
                </a:cubicBezTo>
                <a:cubicBezTo>
                  <a:pt x="169" y="156"/>
                  <a:pt x="169" y="156"/>
                  <a:pt x="169" y="156"/>
                </a:cubicBezTo>
                <a:lnTo>
                  <a:pt x="136" y="179"/>
                </a:lnTo>
                <a:close/>
                <a:moveTo>
                  <a:pt x="335" y="179"/>
                </a:moveTo>
                <a:cubicBezTo>
                  <a:pt x="303" y="156"/>
                  <a:pt x="303" y="156"/>
                  <a:pt x="303" y="156"/>
                </a:cubicBezTo>
                <a:cubicBezTo>
                  <a:pt x="347" y="156"/>
                  <a:pt x="347" y="156"/>
                  <a:pt x="347" y="156"/>
                </a:cubicBezTo>
                <a:lnTo>
                  <a:pt x="335" y="1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19 CuadroTexto"/>
          <p:cNvSpPr txBox="1"/>
          <p:nvPr/>
        </p:nvSpPr>
        <p:spPr bwMode="gray">
          <a:xfrm>
            <a:off x="6012160" y="1318470"/>
            <a:ext cx="2448272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La identificación con lo interior y la fortaleza emocional es más fuerte en los hombres entre 25 y 35 años, grupo socioeconómico C3, los que tienen pareja y los que tiene hijo.</a:t>
            </a:r>
          </a:p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Aquellos que se sienten atractivos, se identifican levemente más con lo exterior que los que no se sienten atractivos </a:t>
            </a:r>
            <a:r>
              <a:rPr lang="es-CL" sz="800" dirty="0" smtClean="0">
                <a:latin typeface="Arial"/>
              </a:rPr>
              <a:t>(17% vs 14%).</a:t>
            </a:r>
          </a:p>
        </p:txBody>
      </p:sp>
    </p:spTree>
    <p:extLst>
      <p:ext uri="{BB962C8B-B14F-4D97-AF65-F5344CB8AC3E}">
        <p14:creationId xmlns:p14="http://schemas.microsoft.com/office/powerpoint/2010/main" val="1237381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buscamos</a:t>
            </a:r>
            <a:r>
              <a:rPr lang="en-US" dirty="0" smtClean="0"/>
              <a:t> con el </a:t>
            </a:r>
            <a:r>
              <a:rPr lang="en-US" dirty="0" err="1" smtClean="0"/>
              <a:t>estudio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65" name="TextBox 164" hidden="1"/>
          <p:cNvSpPr txBox="1"/>
          <p:nvPr/>
        </p:nvSpPr>
        <p:spPr bwMode="gray">
          <a:xfrm>
            <a:off x="6183111" y="2437517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20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166" name="TextBox 165" hidden="1"/>
          <p:cNvSpPr txBox="1"/>
          <p:nvPr/>
        </p:nvSpPr>
        <p:spPr bwMode="gray">
          <a:xfrm>
            <a:off x="6183111" y="3247630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80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167" name="TextBox 166" hidden="1"/>
          <p:cNvSpPr txBox="1"/>
          <p:nvPr/>
        </p:nvSpPr>
        <p:spPr bwMode="gray">
          <a:xfrm>
            <a:off x="6375470" y="4048142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3"/>
                </a:solidFill>
                <a:latin typeface="Arial" pitchFamily="34" charset="0"/>
              </a:rPr>
              <a:t>1</a:t>
            </a:r>
            <a:endParaRPr lang="en-US" sz="5400" b="1">
              <a:solidFill>
                <a:schemeClr val="accent3"/>
              </a:solidFill>
              <a:latin typeface="Arial" pitchFamily="34" charset="0"/>
            </a:endParaRPr>
          </a:p>
        </p:txBody>
      </p:sp>
      <p:pic>
        <p:nvPicPr>
          <p:cNvPr id="50" name="Picture 1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23686" y="987530"/>
            <a:ext cx="397863" cy="432000"/>
          </a:xfrm>
          <a:prstGeom prst="rect">
            <a:avLst/>
          </a:prstGeom>
        </p:spPr>
      </p:pic>
      <p:sp>
        <p:nvSpPr>
          <p:cNvPr id="63" name="Trapezoid 3"/>
          <p:cNvSpPr/>
          <p:nvPr/>
        </p:nvSpPr>
        <p:spPr bwMode="gray">
          <a:xfrm>
            <a:off x="7800022" y="2152274"/>
            <a:ext cx="596794" cy="1871923"/>
          </a:xfrm>
          <a:prstGeom prst="trapezoid">
            <a:avLst>
              <a:gd name="adj" fmla="val 43978"/>
            </a:avLst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66" name="Rectangle 74"/>
          <p:cNvSpPr/>
          <p:nvPr/>
        </p:nvSpPr>
        <p:spPr bwMode="gray">
          <a:xfrm>
            <a:off x="696556" y="1000204"/>
            <a:ext cx="772822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itchFamily="34" charset="0"/>
              </a:rPr>
              <a:t>Objetivo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 de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</a:rPr>
              <a:t>Investigación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9" name="Rectangle 4"/>
          <p:cNvSpPr/>
          <p:nvPr/>
        </p:nvSpPr>
        <p:spPr bwMode="gray">
          <a:xfrm>
            <a:off x="696556" y="1648739"/>
            <a:ext cx="7728220" cy="309618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162000" rIns="90000" bIns="468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sz="10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78" name="Picture 1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1000114"/>
            <a:ext cx="642942" cy="6429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 bwMode="gray">
          <a:xfrm>
            <a:off x="683568" y="1491629"/>
            <a:ext cx="7394764" cy="325329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Bef>
                <a:spcPts val="600"/>
              </a:spcBef>
            </a:pPr>
            <a:endParaRPr lang="es-CL" dirty="0" smtClean="0">
              <a:latin typeface="Arial"/>
            </a:endParaRPr>
          </a:p>
          <a:p>
            <a:pPr lvl="1">
              <a:spcBef>
                <a:spcPts val="600"/>
              </a:spcBef>
            </a:pPr>
            <a:r>
              <a:rPr lang="es-CL" sz="1400" dirty="0" smtClean="0"/>
              <a:t>Conocer </a:t>
            </a:r>
            <a:r>
              <a:rPr lang="es-CL" sz="1400" dirty="0"/>
              <a:t>y comprender cómo viven hoy los chilenos su masculinidad en distintos </a:t>
            </a:r>
            <a:r>
              <a:rPr lang="es-CL" sz="1400" dirty="0" smtClean="0"/>
              <a:t>ámbitos:</a:t>
            </a:r>
          </a:p>
          <a:p>
            <a:pPr lvl="1">
              <a:spcBef>
                <a:spcPts val="600"/>
              </a:spcBef>
            </a:pPr>
            <a:endParaRPr lang="es-CL" sz="1400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400" dirty="0" smtClean="0"/>
              <a:t>En </a:t>
            </a:r>
            <a:r>
              <a:rPr lang="es-CL" sz="1400" dirty="0"/>
              <a:t>su rol de pareja, padre, trabajador, amigo, </a:t>
            </a:r>
            <a:r>
              <a:rPr lang="es-CL" sz="1400" dirty="0" smtClean="0"/>
              <a:t>entre otros.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400" dirty="0" smtClean="0"/>
              <a:t>Sus </a:t>
            </a:r>
            <a:r>
              <a:rPr lang="es-CL" sz="1400" dirty="0"/>
              <a:t>sueños y dolores, </a:t>
            </a:r>
            <a:endParaRPr lang="es-CL" sz="1400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1400" dirty="0" smtClean="0"/>
              <a:t>Encontrar los </a:t>
            </a:r>
            <a:r>
              <a:rPr lang="es-CL" sz="1400" dirty="0"/>
              <a:t>principales cambios que “lo masculino” ha experimentado en los últimos años en la sociedad chilena. </a:t>
            </a:r>
          </a:p>
        </p:txBody>
      </p:sp>
    </p:spTree>
    <p:extLst>
      <p:ext uri="{BB962C8B-B14F-4D97-AF65-F5344CB8AC3E}">
        <p14:creationId xmlns:p14="http://schemas.microsoft.com/office/powerpoint/2010/main" val="131863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 bwMode="gray">
          <a:xfrm>
            <a:off x="3106191" y="1491630"/>
            <a:ext cx="720080" cy="72008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697267"/>
              </p:ext>
            </p:extLst>
          </p:nvPr>
        </p:nvGraphicFramePr>
        <p:xfrm>
          <a:off x="4932362" y="1131590"/>
          <a:ext cx="4032126" cy="3181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Ejemplo para las próximas generaciones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¿Es importante para ti ser un ejemplo para las próximas generaciones? ¿Por qué?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437385" y="3003798"/>
            <a:ext cx="2334415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Los que más quieren ser un ejemplo son los que tienen entre 25-35 años, grupo socioeconómico C3, los que tienen hijos y los de regiones.</a:t>
            </a:r>
          </a:p>
          <a:p>
            <a:pPr algn="just">
              <a:spcBef>
                <a:spcPts val="600"/>
              </a:spcBef>
            </a:pPr>
            <a:r>
              <a:rPr lang="es-CL" sz="1050" dirty="0" smtClean="0">
                <a:latin typeface="Arial"/>
              </a:rPr>
              <a:t>El grupo que menos quiere ser un ejemplo son los del segmento D y los de Santiago.</a:t>
            </a:r>
          </a:p>
        </p:txBody>
      </p:sp>
      <p:sp>
        <p:nvSpPr>
          <p:cNvPr id="3" name="2 Cerrar llave"/>
          <p:cNvSpPr/>
          <p:nvPr/>
        </p:nvSpPr>
        <p:spPr>
          <a:xfrm rot="10800000">
            <a:off x="4716338" y="1347614"/>
            <a:ext cx="360040" cy="1512168"/>
          </a:xfrm>
          <a:prstGeom prst="rightBrac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Cerrar llave"/>
          <p:cNvSpPr/>
          <p:nvPr/>
        </p:nvSpPr>
        <p:spPr>
          <a:xfrm rot="10800000">
            <a:off x="4716339" y="3075806"/>
            <a:ext cx="360040" cy="1080120"/>
          </a:xfrm>
          <a:prstGeom prst="rightBrace">
            <a:avLst/>
          </a:prstGeom>
          <a:ln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7 Rectángulo"/>
          <p:cNvSpPr/>
          <p:nvPr/>
        </p:nvSpPr>
        <p:spPr>
          <a:xfrm>
            <a:off x="2920970" y="2038077"/>
            <a:ext cx="1579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200" b="1" dirty="0" smtClean="0">
                <a:solidFill>
                  <a:schemeClr val="accent2"/>
                </a:solidFill>
              </a:rPr>
              <a:t>Quiere </a:t>
            </a:r>
          </a:p>
          <a:p>
            <a:pPr algn="r"/>
            <a:r>
              <a:rPr lang="es-ES" sz="1200" b="1" dirty="0" smtClean="0">
                <a:solidFill>
                  <a:schemeClr val="accent2"/>
                </a:solidFill>
              </a:rPr>
              <a:t>Ser un ejemplo</a:t>
            </a:r>
            <a:endParaRPr lang="es-ES" sz="1200" dirty="0">
              <a:solidFill>
                <a:schemeClr val="accent2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119348" y="1590060"/>
            <a:ext cx="7328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chemeClr val="bg1"/>
                </a:solidFill>
              </a:rPr>
              <a:t>85</a:t>
            </a:r>
            <a:r>
              <a:rPr lang="es-CL" b="1" dirty="0" smtClean="0">
                <a:solidFill>
                  <a:schemeClr val="bg1"/>
                </a:solidFill>
              </a:rPr>
              <a:t>%</a:t>
            </a:r>
            <a:endParaRPr lang="es-CL" sz="2400" dirty="0">
              <a:solidFill>
                <a:schemeClr val="bg1"/>
              </a:solidFill>
            </a:endParaRPr>
          </a:p>
        </p:txBody>
      </p:sp>
      <p:sp>
        <p:nvSpPr>
          <p:cNvPr id="18" name="17 Elipse"/>
          <p:cNvSpPr/>
          <p:nvPr/>
        </p:nvSpPr>
        <p:spPr bwMode="gray">
          <a:xfrm>
            <a:off x="3106191" y="3075806"/>
            <a:ext cx="720080" cy="720080"/>
          </a:xfrm>
          <a:prstGeom prst="ellipse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7 Rectángulo"/>
          <p:cNvSpPr/>
          <p:nvPr/>
        </p:nvSpPr>
        <p:spPr>
          <a:xfrm>
            <a:off x="2920970" y="3622253"/>
            <a:ext cx="1579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200" b="1" dirty="0" smtClean="0">
                <a:solidFill>
                  <a:schemeClr val="accent4"/>
                </a:solidFill>
              </a:rPr>
              <a:t>No quiere </a:t>
            </a:r>
          </a:p>
          <a:p>
            <a:pPr algn="r"/>
            <a:r>
              <a:rPr lang="es-ES" sz="1200" b="1" dirty="0" smtClean="0">
                <a:solidFill>
                  <a:schemeClr val="accent4"/>
                </a:solidFill>
              </a:rPr>
              <a:t>Ser un ejemplo</a:t>
            </a:r>
            <a:endParaRPr lang="es-ES" sz="1200" dirty="0">
              <a:solidFill>
                <a:schemeClr val="accent4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3119348" y="3174236"/>
            <a:ext cx="7328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chemeClr val="bg1"/>
                </a:solidFill>
              </a:rPr>
              <a:t>15</a:t>
            </a:r>
            <a:r>
              <a:rPr lang="es-CL" b="1" dirty="0" smtClean="0">
                <a:solidFill>
                  <a:schemeClr val="bg1"/>
                </a:solidFill>
              </a:rPr>
              <a:t>%</a:t>
            </a:r>
            <a:endParaRPr lang="es-CL" sz="2400" dirty="0">
              <a:solidFill>
                <a:schemeClr val="bg1"/>
              </a:solidFill>
            </a:endParaRPr>
          </a:p>
        </p:txBody>
      </p:sp>
      <p:grpSp>
        <p:nvGrpSpPr>
          <p:cNvPr id="21" name="Group 32"/>
          <p:cNvGrpSpPr>
            <a:grpSpLocks noChangeAspect="1"/>
          </p:cNvGrpSpPr>
          <p:nvPr/>
        </p:nvGrpSpPr>
        <p:grpSpPr bwMode="auto">
          <a:xfrm>
            <a:off x="467544" y="1237944"/>
            <a:ext cx="2161948" cy="1621838"/>
            <a:chOff x="436" y="328"/>
            <a:chExt cx="4887" cy="3666"/>
          </a:xfrm>
          <a:solidFill>
            <a:schemeClr val="bg2">
              <a:alpha val="15000"/>
            </a:schemeClr>
          </a:solidFill>
        </p:grpSpPr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4480" y="864"/>
              <a:ext cx="239" cy="128"/>
            </a:xfrm>
            <a:custGeom>
              <a:avLst/>
              <a:gdLst>
                <a:gd name="T0" fmla="*/ 213 w 239"/>
                <a:gd name="T1" fmla="*/ 128 h 128"/>
                <a:gd name="T2" fmla="*/ 239 w 239"/>
                <a:gd name="T3" fmla="*/ 0 h 128"/>
                <a:gd name="T4" fmla="*/ 0 w 239"/>
                <a:gd name="T5" fmla="*/ 0 h 128"/>
                <a:gd name="T6" fmla="*/ 0 w 239"/>
                <a:gd name="T7" fmla="*/ 22 h 128"/>
                <a:gd name="T8" fmla="*/ 43 w 239"/>
                <a:gd name="T9" fmla="*/ 128 h 128"/>
                <a:gd name="T10" fmla="*/ 213 w 239"/>
                <a:gd name="T11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" h="128">
                  <a:moveTo>
                    <a:pt x="213" y="128"/>
                  </a:moveTo>
                  <a:lnTo>
                    <a:pt x="239" y="0"/>
                  </a:lnTo>
                  <a:lnTo>
                    <a:pt x="0" y="0"/>
                  </a:lnTo>
                  <a:lnTo>
                    <a:pt x="0" y="22"/>
                  </a:lnTo>
                  <a:lnTo>
                    <a:pt x="43" y="128"/>
                  </a:lnTo>
                  <a:lnTo>
                    <a:pt x="213" y="1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3" name="Freeform 34"/>
            <p:cNvSpPr>
              <a:spLocks/>
            </p:cNvSpPr>
            <p:nvPr/>
          </p:nvSpPr>
          <p:spPr bwMode="auto">
            <a:xfrm>
              <a:off x="4074" y="864"/>
              <a:ext cx="238" cy="128"/>
            </a:xfrm>
            <a:custGeom>
              <a:avLst/>
              <a:gdLst>
                <a:gd name="T0" fmla="*/ 238 w 238"/>
                <a:gd name="T1" fmla="*/ 22 h 128"/>
                <a:gd name="T2" fmla="*/ 238 w 238"/>
                <a:gd name="T3" fmla="*/ 0 h 128"/>
                <a:gd name="T4" fmla="*/ 0 w 238"/>
                <a:gd name="T5" fmla="*/ 0 h 128"/>
                <a:gd name="T6" fmla="*/ 26 w 238"/>
                <a:gd name="T7" fmla="*/ 128 h 128"/>
                <a:gd name="T8" fmla="*/ 196 w 238"/>
                <a:gd name="T9" fmla="*/ 128 h 128"/>
                <a:gd name="T10" fmla="*/ 238 w 238"/>
                <a:gd name="T11" fmla="*/ 2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8" h="128">
                  <a:moveTo>
                    <a:pt x="238" y="22"/>
                  </a:moveTo>
                  <a:lnTo>
                    <a:pt x="238" y="0"/>
                  </a:lnTo>
                  <a:lnTo>
                    <a:pt x="0" y="0"/>
                  </a:lnTo>
                  <a:lnTo>
                    <a:pt x="26" y="128"/>
                  </a:lnTo>
                  <a:lnTo>
                    <a:pt x="196" y="128"/>
                  </a:lnTo>
                  <a:lnTo>
                    <a:pt x="238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4" name="Freeform 35"/>
            <p:cNvSpPr>
              <a:spLocks noEditPoints="1"/>
            </p:cNvSpPr>
            <p:nvPr/>
          </p:nvSpPr>
          <p:spPr bwMode="auto">
            <a:xfrm>
              <a:off x="3717" y="328"/>
              <a:ext cx="1566" cy="2204"/>
            </a:xfrm>
            <a:custGeom>
              <a:avLst/>
              <a:gdLst>
                <a:gd name="T0" fmla="*/ 58 w 663"/>
                <a:gd name="T1" fmla="*/ 616 h 933"/>
                <a:gd name="T2" fmla="*/ 72 w 663"/>
                <a:gd name="T3" fmla="*/ 830 h 933"/>
                <a:gd name="T4" fmla="*/ 30 w 663"/>
                <a:gd name="T5" fmla="*/ 906 h 933"/>
                <a:gd name="T6" fmla="*/ 555 w 663"/>
                <a:gd name="T7" fmla="*/ 904 h 933"/>
                <a:gd name="T8" fmla="*/ 647 w 663"/>
                <a:gd name="T9" fmla="*/ 733 h 933"/>
                <a:gd name="T10" fmla="*/ 518 w 663"/>
                <a:gd name="T11" fmla="*/ 616 h 933"/>
                <a:gd name="T12" fmla="*/ 436 w 663"/>
                <a:gd name="T13" fmla="*/ 559 h 933"/>
                <a:gd name="T14" fmla="*/ 462 w 663"/>
                <a:gd name="T15" fmla="*/ 465 h 933"/>
                <a:gd name="T16" fmla="*/ 527 w 663"/>
                <a:gd name="T17" fmla="*/ 324 h 933"/>
                <a:gd name="T18" fmla="*/ 504 w 663"/>
                <a:gd name="T19" fmla="*/ 138 h 933"/>
                <a:gd name="T20" fmla="*/ 288 w 663"/>
                <a:gd name="T21" fmla="*/ 0 h 933"/>
                <a:gd name="T22" fmla="*/ 71 w 663"/>
                <a:gd name="T23" fmla="*/ 138 h 933"/>
                <a:gd name="T24" fmla="*/ 82 w 663"/>
                <a:gd name="T25" fmla="*/ 376 h 933"/>
                <a:gd name="T26" fmla="*/ 144 w 663"/>
                <a:gd name="T27" fmla="*/ 519 h 933"/>
                <a:gd name="T28" fmla="*/ 117 w 663"/>
                <a:gd name="T29" fmla="*/ 589 h 933"/>
                <a:gd name="T30" fmla="*/ 375 w 663"/>
                <a:gd name="T31" fmla="*/ 823 h 933"/>
                <a:gd name="T32" fmla="*/ 305 w 663"/>
                <a:gd name="T33" fmla="*/ 700 h 933"/>
                <a:gd name="T34" fmla="*/ 357 w 663"/>
                <a:gd name="T35" fmla="*/ 727 h 933"/>
                <a:gd name="T36" fmla="*/ 335 w 663"/>
                <a:gd name="T37" fmla="*/ 638 h 933"/>
                <a:gd name="T38" fmla="*/ 416 w 663"/>
                <a:gd name="T39" fmla="*/ 599 h 933"/>
                <a:gd name="T40" fmla="*/ 361 w 663"/>
                <a:gd name="T41" fmla="*/ 673 h 933"/>
                <a:gd name="T42" fmla="*/ 127 w 663"/>
                <a:gd name="T43" fmla="*/ 288 h 933"/>
                <a:gd name="T44" fmla="*/ 97 w 663"/>
                <a:gd name="T45" fmla="*/ 245 h 933"/>
                <a:gd name="T46" fmla="*/ 121 w 663"/>
                <a:gd name="T47" fmla="*/ 209 h 933"/>
                <a:gd name="T48" fmla="*/ 151 w 663"/>
                <a:gd name="T49" fmla="*/ 191 h 933"/>
                <a:gd name="T50" fmla="*/ 286 w 663"/>
                <a:gd name="T51" fmla="*/ 209 h 933"/>
                <a:gd name="T52" fmla="*/ 320 w 663"/>
                <a:gd name="T53" fmla="*/ 191 h 933"/>
                <a:gd name="T54" fmla="*/ 451 w 663"/>
                <a:gd name="T55" fmla="*/ 204 h 933"/>
                <a:gd name="T56" fmla="*/ 480 w 663"/>
                <a:gd name="T57" fmla="*/ 210 h 933"/>
                <a:gd name="T58" fmla="*/ 457 w 663"/>
                <a:gd name="T59" fmla="*/ 245 h 933"/>
                <a:gd name="T60" fmla="*/ 413 w 663"/>
                <a:gd name="T61" fmla="*/ 317 h 933"/>
                <a:gd name="T62" fmla="*/ 308 w 663"/>
                <a:gd name="T63" fmla="*/ 294 h 933"/>
                <a:gd name="T64" fmla="*/ 287 w 663"/>
                <a:gd name="T65" fmla="*/ 245 h 933"/>
                <a:gd name="T66" fmla="*/ 234 w 663"/>
                <a:gd name="T67" fmla="*/ 317 h 933"/>
                <a:gd name="T68" fmla="*/ 127 w 663"/>
                <a:gd name="T69" fmla="*/ 288 h 933"/>
                <a:gd name="T70" fmla="*/ 214 w 663"/>
                <a:gd name="T71" fmla="*/ 673 h 933"/>
                <a:gd name="T72" fmla="*/ 159 w 663"/>
                <a:gd name="T73" fmla="*/ 599 h 933"/>
                <a:gd name="T74" fmla="*/ 240 w 663"/>
                <a:gd name="T75" fmla="*/ 638 h 933"/>
                <a:gd name="T76" fmla="*/ 252 w 663"/>
                <a:gd name="T77" fmla="*/ 682 h 933"/>
                <a:gd name="T78" fmla="*/ 234 w 663"/>
                <a:gd name="T79" fmla="*/ 871 h 933"/>
                <a:gd name="T80" fmla="*/ 139 w 663"/>
                <a:gd name="T81" fmla="*/ 647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63" h="933">
                  <a:moveTo>
                    <a:pt x="117" y="589"/>
                  </a:moveTo>
                  <a:cubicBezTo>
                    <a:pt x="99" y="601"/>
                    <a:pt x="78" y="608"/>
                    <a:pt x="58" y="616"/>
                  </a:cubicBezTo>
                  <a:cubicBezTo>
                    <a:pt x="37" y="624"/>
                    <a:pt x="18" y="632"/>
                    <a:pt x="0" y="642"/>
                  </a:cubicBezTo>
                  <a:cubicBezTo>
                    <a:pt x="45" y="690"/>
                    <a:pt x="72" y="760"/>
                    <a:pt x="72" y="830"/>
                  </a:cubicBezTo>
                  <a:cubicBezTo>
                    <a:pt x="72" y="848"/>
                    <a:pt x="67" y="873"/>
                    <a:pt x="41" y="897"/>
                  </a:cubicBezTo>
                  <a:cubicBezTo>
                    <a:pt x="37" y="900"/>
                    <a:pt x="34" y="903"/>
                    <a:pt x="30" y="906"/>
                  </a:cubicBezTo>
                  <a:cubicBezTo>
                    <a:pt x="112" y="926"/>
                    <a:pt x="222" y="933"/>
                    <a:pt x="288" y="933"/>
                  </a:cubicBezTo>
                  <a:cubicBezTo>
                    <a:pt x="356" y="933"/>
                    <a:pt x="472" y="926"/>
                    <a:pt x="555" y="904"/>
                  </a:cubicBezTo>
                  <a:cubicBezTo>
                    <a:pt x="618" y="887"/>
                    <a:pt x="663" y="860"/>
                    <a:pt x="663" y="820"/>
                  </a:cubicBezTo>
                  <a:cubicBezTo>
                    <a:pt x="663" y="791"/>
                    <a:pt x="658" y="761"/>
                    <a:pt x="647" y="733"/>
                  </a:cubicBezTo>
                  <a:cubicBezTo>
                    <a:pt x="637" y="707"/>
                    <a:pt x="621" y="682"/>
                    <a:pt x="602" y="662"/>
                  </a:cubicBezTo>
                  <a:cubicBezTo>
                    <a:pt x="579" y="640"/>
                    <a:pt x="549" y="628"/>
                    <a:pt x="518" y="616"/>
                  </a:cubicBezTo>
                  <a:cubicBezTo>
                    <a:pt x="497" y="608"/>
                    <a:pt x="476" y="601"/>
                    <a:pt x="458" y="589"/>
                  </a:cubicBezTo>
                  <a:cubicBezTo>
                    <a:pt x="446" y="581"/>
                    <a:pt x="440" y="573"/>
                    <a:pt x="436" y="559"/>
                  </a:cubicBezTo>
                  <a:cubicBezTo>
                    <a:pt x="432" y="547"/>
                    <a:pt x="431" y="533"/>
                    <a:pt x="431" y="519"/>
                  </a:cubicBezTo>
                  <a:cubicBezTo>
                    <a:pt x="442" y="506"/>
                    <a:pt x="453" y="486"/>
                    <a:pt x="462" y="465"/>
                  </a:cubicBezTo>
                  <a:cubicBezTo>
                    <a:pt x="475" y="434"/>
                    <a:pt x="487" y="400"/>
                    <a:pt x="493" y="376"/>
                  </a:cubicBezTo>
                  <a:cubicBezTo>
                    <a:pt x="510" y="365"/>
                    <a:pt x="521" y="345"/>
                    <a:pt x="527" y="324"/>
                  </a:cubicBezTo>
                  <a:cubicBezTo>
                    <a:pt x="527" y="323"/>
                    <a:pt x="527" y="323"/>
                    <a:pt x="527" y="323"/>
                  </a:cubicBezTo>
                  <a:cubicBezTo>
                    <a:pt x="530" y="324"/>
                    <a:pt x="546" y="151"/>
                    <a:pt x="504" y="138"/>
                  </a:cubicBezTo>
                  <a:cubicBezTo>
                    <a:pt x="490" y="100"/>
                    <a:pt x="467" y="64"/>
                    <a:pt x="442" y="43"/>
                  </a:cubicBezTo>
                  <a:cubicBezTo>
                    <a:pt x="410" y="14"/>
                    <a:pt x="348" y="0"/>
                    <a:pt x="288" y="0"/>
                  </a:cubicBezTo>
                  <a:cubicBezTo>
                    <a:pt x="227" y="0"/>
                    <a:pt x="165" y="14"/>
                    <a:pt x="133" y="43"/>
                  </a:cubicBezTo>
                  <a:cubicBezTo>
                    <a:pt x="108" y="64"/>
                    <a:pt x="85" y="100"/>
                    <a:pt x="71" y="138"/>
                  </a:cubicBezTo>
                  <a:cubicBezTo>
                    <a:pt x="17" y="164"/>
                    <a:pt x="48" y="322"/>
                    <a:pt x="49" y="324"/>
                  </a:cubicBezTo>
                  <a:cubicBezTo>
                    <a:pt x="54" y="345"/>
                    <a:pt x="65" y="365"/>
                    <a:pt x="82" y="376"/>
                  </a:cubicBezTo>
                  <a:cubicBezTo>
                    <a:pt x="88" y="400"/>
                    <a:pt x="100" y="434"/>
                    <a:pt x="113" y="465"/>
                  </a:cubicBezTo>
                  <a:cubicBezTo>
                    <a:pt x="122" y="486"/>
                    <a:pt x="133" y="506"/>
                    <a:pt x="144" y="519"/>
                  </a:cubicBezTo>
                  <a:cubicBezTo>
                    <a:pt x="144" y="533"/>
                    <a:pt x="143" y="547"/>
                    <a:pt x="139" y="559"/>
                  </a:cubicBezTo>
                  <a:cubicBezTo>
                    <a:pt x="135" y="573"/>
                    <a:pt x="129" y="582"/>
                    <a:pt x="117" y="589"/>
                  </a:cubicBezTo>
                  <a:close/>
                  <a:moveTo>
                    <a:pt x="435" y="649"/>
                  </a:moveTo>
                  <a:cubicBezTo>
                    <a:pt x="421" y="720"/>
                    <a:pt x="400" y="780"/>
                    <a:pt x="375" y="823"/>
                  </a:cubicBezTo>
                  <a:cubicBezTo>
                    <a:pt x="364" y="843"/>
                    <a:pt x="353" y="859"/>
                    <a:pt x="341" y="871"/>
                  </a:cubicBezTo>
                  <a:cubicBezTo>
                    <a:pt x="339" y="819"/>
                    <a:pt x="333" y="754"/>
                    <a:pt x="305" y="700"/>
                  </a:cubicBezTo>
                  <a:cubicBezTo>
                    <a:pt x="310" y="696"/>
                    <a:pt x="317" y="689"/>
                    <a:pt x="324" y="683"/>
                  </a:cubicBezTo>
                  <a:cubicBezTo>
                    <a:pt x="357" y="727"/>
                    <a:pt x="357" y="727"/>
                    <a:pt x="357" y="727"/>
                  </a:cubicBezTo>
                  <a:lnTo>
                    <a:pt x="435" y="649"/>
                  </a:lnTo>
                  <a:close/>
                  <a:moveTo>
                    <a:pt x="335" y="638"/>
                  </a:moveTo>
                  <a:cubicBezTo>
                    <a:pt x="348" y="631"/>
                    <a:pt x="362" y="625"/>
                    <a:pt x="375" y="619"/>
                  </a:cubicBezTo>
                  <a:cubicBezTo>
                    <a:pt x="391" y="613"/>
                    <a:pt x="405" y="607"/>
                    <a:pt x="416" y="599"/>
                  </a:cubicBezTo>
                  <a:cubicBezTo>
                    <a:pt x="419" y="603"/>
                    <a:pt x="422" y="606"/>
                    <a:pt x="425" y="609"/>
                  </a:cubicBezTo>
                  <a:cubicBezTo>
                    <a:pt x="361" y="673"/>
                    <a:pt x="361" y="673"/>
                    <a:pt x="361" y="673"/>
                  </a:cubicBezTo>
                  <a:lnTo>
                    <a:pt x="335" y="638"/>
                  </a:lnTo>
                  <a:close/>
                  <a:moveTo>
                    <a:pt x="127" y="288"/>
                  </a:moveTo>
                  <a:cubicBezTo>
                    <a:pt x="119" y="245"/>
                    <a:pt x="119" y="245"/>
                    <a:pt x="119" y="245"/>
                  </a:cubicBezTo>
                  <a:cubicBezTo>
                    <a:pt x="111" y="245"/>
                    <a:pt x="104" y="245"/>
                    <a:pt x="97" y="245"/>
                  </a:cubicBezTo>
                  <a:cubicBezTo>
                    <a:pt x="95" y="210"/>
                    <a:pt x="95" y="210"/>
                    <a:pt x="95" y="210"/>
                  </a:cubicBezTo>
                  <a:cubicBezTo>
                    <a:pt x="103" y="209"/>
                    <a:pt x="112" y="209"/>
                    <a:pt x="121" y="209"/>
                  </a:cubicBezTo>
                  <a:cubicBezTo>
                    <a:pt x="121" y="207"/>
                    <a:pt x="123" y="206"/>
                    <a:pt x="124" y="204"/>
                  </a:cubicBezTo>
                  <a:cubicBezTo>
                    <a:pt x="131" y="196"/>
                    <a:pt x="141" y="191"/>
                    <a:pt x="151" y="191"/>
                  </a:cubicBezTo>
                  <a:cubicBezTo>
                    <a:pt x="255" y="191"/>
                    <a:pt x="255" y="191"/>
                    <a:pt x="255" y="191"/>
                  </a:cubicBezTo>
                  <a:cubicBezTo>
                    <a:pt x="268" y="191"/>
                    <a:pt x="280" y="198"/>
                    <a:pt x="286" y="209"/>
                  </a:cubicBezTo>
                  <a:cubicBezTo>
                    <a:pt x="289" y="209"/>
                    <a:pt x="289" y="209"/>
                    <a:pt x="289" y="209"/>
                  </a:cubicBezTo>
                  <a:cubicBezTo>
                    <a:pt x="295" y="198"/>
                    <a:pt x="307" y="191"/>
                    <a:pt x="320" y="191"/>
                  </a:cubicBezTo>
                  <a:cubicBezTo>
                    <a:pt x="424" y="191"/>
                    <a:pt x="424" y="191"/>
                    <a:pt x="424" y="191"/>
                  </a:cubicBezTo>
                  <a:cubicBezTo>
                    <a:pt x="435" y="191"/>
                    <a:pt x="444" y="196"/>
                    <a:pt x="451" y="204"/>
                  </a:cubicBezTo>
                  <a:cubicBezTo>
                    <a:pt x="452" y="206"/>
                    <a:pt x="454" y="207"/>
                    <a:pt x="455" y="209"/>
                  </a:cubicBezTo>
                  <a:cubicBezTo>
                    <a:pt x="464" y="209"/>
                    <a:pt x="472" y="209"/>
                    <a:pt x="480" y="210"/>
                  </a:cubicBezTo>
                  <a:cubicBezTo>
                    <a:pt x="478" y="245"/>
                    <a:pt x="478" y="245"/>
                    <a:pt x="478" y="245"/>
                  </a:cubicBezTo>
                  <a:cubicBezTo>
                    <a:pt x="471" y="245"/>
                    <a:pt x="464" y="245"/>
                    <a:pt x="457" y="245"/>
                  </a:cubicBezTo>
                  <a:cubicBezTo>
                    <a:pt x="448" y="288"/>
                    <a:pt x="448" y="288"/>
                    <a:pt x="448" y="288"/>
                  </a:cubicBezTo>
                  <a:cubicBezTo>
                    <a:pt x="445" y="305"/>
                    <a:pt x="430" y="317"/>
                    <a:pt x="413" y="317"/>
                  </a:cubicBezTo>
                  <a:cubicBezTo>
                    <a:pt x="341" y="317"/>
                    <a:pt x="341" y="317"/>
                    <a:pt x="341" y="317"/>
                  </a:cubicBezTo>
                  <a:cubicBezTo>
                    <a:pt x="327" y="317"/>
                    <a:pt x="314" y="308"/>
                    <a:pt x="308" y="294"/>
                  </a:cubicBezTo>
                  <a:cubicBezTo>
                    <a:pt x="288" y="245"/>
                    <a:pt x="288" y="245"/>
                    <a:pt x="288" y="245"/>
                  </a:cubicBezTo>
                  <a:cubicBezTo>
                    <a:pt x="287" y="245"/>
                    <a:pt x="287" y="245"/>
                    <a:pt x="287" y="245"/>
                  </a:cubicBezTo>
                  <a:cubicBezTo>
                    <a:pt x="267" y="294"/>
                    <a:pt x="267" y="294"/>
                    <a:pt x="267" y="294"/>
                  </a:cubicBezTo>
                  <a:cubicBezTo>
                    <a:pt x="262" y="308"/>
                    <a:pt x="249" y="317"/>
                    <a:pt x="234" y="317"/>
                  </a:cubicBezTo>
                  <a:cubicBezTo>
                    <a:pt x="162" y="317"/>
                    <a:pt x="162" y="317"/>
                    <a:pt x="162" y="317"/>
                  </a:cubicBezTo>
                  <a:cubicBezTo>
                    <a:pt x="145" y="317"/>
                    <a:pt x="131" y="305"/>
                    <a:pt x="127" y="288"/>
                  </a:cubicBezTo>
                  <a:close/>
                  <a:moveTo>
                    <a:pt x="240" y="638"/>
                  </a:moveTo>
                  <a:cubicBezTo>
                    <a:pt x="214" y="673"/>
                    <a:pt x="214" y="673"/>
                    <a:pt x="214" y="673"/>
                  </a:cubicBezTo>
                  <a:cubicBezTo>
                    <a:pt x="151" y="608"/>
                    <a:pt x="151" y="608"/>
                    <a:pt x="151" y="608"/>
                  </a:cubicBezTo>
                  <a:cubicBezTo>
                    <a:pt x="154" y="605"/>
                    <a:pt x="156" y="602"/>
                    <a:pt x="159" y="599"/>
                  </a:cubicBezTo>
                  <a:cubicBezTo>
                    <a:pt x="170" y="607"/>
                    <a:pt x="184" y="613"/>
                    <a:pt x="200" y="619"/>
                  </a:cubicBezTo>
                  <a:cubicBezTo>
                    <a:pt x="213" y="625"/>
                    <a:pt x="227" y="631"/>
                    <a:pt x="240" y="638"/>
                  </a:cubicBezTo>
                  <a:close/>
                  <a:moveTo>
                    <a:pt x="218" y="727"/>
                  </a:moveTo>
                  <a:cubicBezTo>
                    <a:pt x="252" y="682"/>
                    <a:pt x="252" y="682"/>
                    <a:pt x="252" y="682"/>
                  </a:cubicBezTo>
                  <a:cubicBezTo>
                    <a:pt x="270" y="700"/>
                    <a:pt x="270" y="700"/>
                    <a:pt x="270" y="700"/>
                  </a:cubicBezTo>
                  <a:cubicBezTo>
                    <a:pt x="242" y="754"/>
                    <a:pt x="236" y="819"/>
                    <a:pt x="234" y="871"/>
                  </a:cubicBezTo>
                  <a:cubicBezTo>
                    <a:pt x="222" y="859"/>
                    <a:pt x="211" y="843"/>
                    <a:pt x="200" y="823"/>
                  </a:cubicBezTo>
                  <a:cubicBezTo>
                    <a:pt x="175" y="779"/>
                    <a:pt x="154" y="719"/>
                    <a:pt x="139" y="647"/>
                  </a:cubicBezTo>
                  <a:lnTo>
                    <a:pt x="218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3" name="Freeform 36"/>
            <p:cNvSpPr>
              <a:spLocks noEditPoints="1"/>
            </p:cNvSpPr>
            <p:nvPr/>
          </p:nvSpPr>
          <p:spPr bwMode="auto">
            <a:xfrm>
              <a:off x="2016" y="345"/>
              <a:ext cx="1746" cy="2189"/>
            </a:xfrm>
            <a:custGeom>
              <a:avLst/>
              <a:gdLst>
                <a:gd name="T0" fmla="*/ 71 w 739"/>
                <a:gd name="T1" fmla="*/ 767 h 927"/>
                <a:gd name="T2" fmla="*/ 79 w 739"/>
                <a:gd name="T3" fmla="*/ 841 h 927"/>
                <a:gd name="T4" fmla="*/ 60 w 739"/>
                <a:gd name="T5" fmla="*/ 893 h 927"/>
                <a:gd name="T6" fmla="*/ 80 w 739"/>
                <a:gd name="T7" fmla="*/ 899 h 927"/>
                <a:gd name="T8" fmla="*/ 347 w 739"/>
                <a:gd name="T9" fmla="*/ 927 h 927"/>
                <a:gd name="T10" fmla="*/ 614 w 739"/>
                <a:gd name="T11" fmla="*/ 899 h 927"/>
                <a:gd name="T12" fmla="*/ 739 w 739"/>
                <a:gd name="T13" fmla="*/ 823 h 927"/>
                <a:gd name="T14" fmla="*/ 677 w 739"/>
                <a:gd name="T15" fmla="*/ 667 h 927"/>
                <a:gd name="T16" fmla="*/ 604 w 739"/>
                <a:gd name="T17" fmla="*/ 630 h 927"/>
                <a:gd name="T18" fmla="*/ 498 w 739"/>
                <a:gd name="T19" fmla="*/ 590 h 927"/>
                <a:gd name="T20" fmla="*/ 487 w 739"/>
                <a:gd name="T21" fmla="*/ 539 h 927"/>
                <a:gd name="T22" fmla="*/ 488 w 739"/>
                <a:gd name="T23" fmla="*/ 528 h 927"/>
                <a:gd name="T24" fmla="*/ 490 w 739"/>
                <a:gd name="T25" fmla="*/ 506 h 927"/>
                <a:gd name="T26" fmla="*/ 532 w 739"/>
                <a:gd name="T27" fmla="*/ 408 h 927"/>
                <a:gd name="T28" fmla="*/ 534 w 739"/>
                <a:gd name="T29" fmla="*/ 402 h 927"/>
                <a:gd name="T30" fmla="*/ 568 w 739"/>
                <a:gd name="T31" fmla="*/ 358 h 927"/>
                <a:gd name="T32" fmla="*/ 572 w 739"/>
                <a:gd name="T33" fmla="*/ 297 h 927"/>
                <a:gd name="T34" fmla="*/ 578 w 739"/>
                <a:gd name="T35" fmla="*/ 162 h 927"/>
                <a:gd name="T36" fmla="*/ 520 w 739"/>
                <a:gd name="T37" fmla="*/ 58 h 927"/>
                <a:gd name="T38" fmla="*/ 372 w 739"/>
                <a:gd name="T39" fmla="*/ 1 h 927"/>
                <a:gd name="T40" fmla="*/ 353 w 739"/>
                <a:gd name="T41" fmla="*/ 0 h 927"/>
                <a:gd name="T42" fmla="*/ 232 w 739"/>
                <a:gd name="T43" fmla="*/ 36 h 927"/>
                <a:gd name="T44" fmla="*/ 219 w 739"/>
                <a:gd name="T45" fmla="*/ 39 h 927"/>
                <a:gd name="T46" fmla="*/ 122 w 739"/>
                <a:gd name="T47" fmla="*/ 124 h 927"/>
                <a:gd name="T48" fmla="*/ 113 w 739"/>
                <a:gd name="T49" fmla="*/ 252 h 927"/>
                <a:gd name="T50" fmla="*/ 122 w 739"/>
                <a:gd name="T51" fmla="*/ 297 h 927"/>
                <a:gd name="T52" fmla="*/ 126 w 739"/>
                <a:gd name="T53" fmla="*/ 358 h 927"/>
                <a:gd name="T54" fmla="*/ 160 w 739"/>
                <a:gd name="T55" fmla="*/ 402 h 927"/>
                <a:gd name="T56" fmla="*/ 161 w 739"/>
                <a:gd name="T57" fmla="*/ 407 h 927"/>
                <a:gd name="T58" fmla="*/ 205 w 739"/>
                <a:gd name="T59" fmla="*/ 506 h 927"/>
                <a:gd name="T60" fmla="*/ 206 w 739"/>
                <a:gd name="T61" fmla="*/ 524 h 927"/>
                <a:gd name="T62" fmla="*/ 195 w 739"/>
                <a:gd name="T63" fmla="*/ 590 h 927"/>
                <a:gd name="T64" fmla="*/ 90 w 739"/>
                <a:gd name="T65" fmla="*/ 630 h 927"/>
                <a:gd name="T66" fmla="*/ 17 w 739"/>
                <a:gd name="T67" fmla="*/ 667 h 927"/>
                <a:gd name="T68" fmla="*/ 0 w 739"/>
                <a:gd name="T69" fmla="*/ 687 h 927"/>
                <a:gd name="T70" fmla="*/ 71 w 739"/>
                <a:gd name="T71" fmla="*/ 767 h 927"/>
                <a:gd name="T72" fmla="*/ 459 w 739"/>
                <a:gd name="T73" fmla="*/ 599 h 927"/>
                <a:gd name="T74" fmla="*/ 473 w 739"/>
                <a:gd name="T75" fmla="*/ 616 h 927"/>
                <a:gd name="T76" fmla="*/ 420 w 739"/>
                <a:gd name="T77" fmla="*/ 668 h 927"/>
                <a:gd name="T78" fmla="*/ 393 w 739"/>
                <a:gd name="T79" fmla="*/ 632 h 927"/>
                <a:gd name="T80" fmla="*/ 459 w 739"/>
                <a:gd name="T81" fmla="*/ 599 h 927"/>
                <a:gd name="T82" fmla="*/ 383 w 739"/>
                <a:gd name="T83" fmla="*/ 678 h 927"/>
                <a:gd name="T84" fmla="*/ 416 w 739"/>
                <a:gd name="T85" fmla="*/ 722 h 927"/>
                <a:gd name="T86" fmla="*/ 495 w 739"/>
                <a:gd name="T87" fmla="*/ 644 h 927"/>
                <a:gd name="T88" fmla="*/ 428 w 739"/>
                <a:gd name="T89" fmla="*/ 889 h 927"/>
                <a:gd name="T90" fmla="*/ 400 w 739"/>
                <a:gd name="T91" fmla="*/ 890 h 927"/>
                <a:gd name="T92" fmla="*/ 365 w 739"/>
                <a:gd name="T93" fmla="*/ 695 h 927"/>
                <a:gd name="T94" fmla="*/ 383 w 739"/>
                <a:gd name="T95" fmla="*/ 678 h 927"/>
                <a:gd name="T96" fmla="*/ 234 w 739"/>
                <a:gd name="T97" fmla="*/ 599 h 927"/>
                <a:gd name="T98" fmla="*/ 301 w 739"/>
                <a:gd name="T99" fmla="*/ 632 h 927"/>
                <a:gd name="T100" fmla="*/ 274 w 739"/>
                <a:gd name="T101" fmla="*/ 668 h 927"/>
                <a:gd name="T102" fmla="*/ 221 w 739"/>
                <a:gd name="T103" fmla="*/ 616 h 927"/>
                <a:gd name="T104" fmla="*/ 234 w 739"/>
                <a:gd name="T105" fmla="*/ 599 h 927"/>
                <a:gd name="T106" fmla="*/ 278 w 739"/>
                <a:gd name="T107" fmla="*/ 722 h 927"/>
                <a:gd name="T108" fmla="*/ 311 w 739"/>
                <a:gd name="T109" fmla="*/ 677 h 927"/>
                <a:gd name="T110" fmla="*/ 329 w 739"/>
                <a:gd name="T111" fmla="*/ 695 h 927"/>
                <a:gd name="T112" fmla="*/ 294 w 739"/>
                <a:gd name="T113" fmla="*/ 890 h 927"/>
                <a:gd name="T114" fmla="*/ 266 w 739"/>
                <a:gd name="T115" fmla="*/ 889 h 927"/>
                <a:gd name="T116" fmla="*/ 199 w 739"/>
                <a:gd name="T117" fmla="*/ 644 h 927"/>
                <a:gd name="T118" fmla="*/ 278 w 739"/>
                <a:gd name="T119" fmla="*/ 722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9" h="927">
                  <a:moveTo>
                    <a:pt x="71" y="767"/>
                  </a:moveTo>
                  <a:cubicBezTo>
                    <a:pt x="79" y="792"/>
                    <a:pt x="79" y="816"/>
                    <a:pt x="79" y="841"/>
                  </a:cubicBezTo>
                  <a:cubicBezTo>
                    <a:pt x="79" y="855"/>
                    <a:pt x="75" y="874"/>
                    <a:pt x="60" y="893"/>
                  </a:cubicBezTo>
                  <a:cubicBezTo>
                    <a:pt x="68" y="895"/>
                    <a:pt x="75" y="897"/>
                    <a:pt x="80" y="899"/>
                  </a:cubicBezTo>
                  <a:cubicBezTo>
                    <a:pt x="163" y="920"/>
                    <a:pt x="279" y="927"/>
                    <a:pt x="347" y="927"/>
                  </a:cubicBezTo>
                  <a:cubicBezTo>
                    <a:pt x="415" y="927"/>
                    <a:pt x="531" y="920"/>
                    <a:pt x="614" y="899"/>
                  </a:cubicBezTo>
                  <a:cubicBezTo>
                    <a:pt x="650" y="889"/>
                    <a:pt x="739" y="865"/>
                    <a:pt x="739" y="823"/>
                  </a:cubicBezTo>
                  <a:cubicBezTo>
                    <a:pt x="739" y="768"/>
                    <a:pt x="718" y="707"/>
                    <a:pt x="677" y="667"/>
                  </a:cubicBezTo>
                  <a:cubicBezTo>
                    <a:pt x="659" y="649"/>
                    <a:pt x="628" y="639"/>
                    <a:pt x="604" y="630"/>
                  </a:cubicBezTo>
                  <a:cubicBezTo>
                    <a:pt x="566" y="616"/>
                    <a:pt x="535" y="610"/>
                    <a:pt x="498" y="590"/>
                  </a:cubicBezTo>
                  <a:cubicBezTo>
                    <a:pt x="484" y="582"/>
                    <a:pt x="487" y="554"/>
                    <a:pt x="487" y="539"/>
                  </a:cubicBezTo>
                  <a:cubicBezTo>
                    <a:pt x="488" y="536"/>
                    <a:pt x="488" y="532"/>
                    <a:pt x="488" y="528"/>
                  </a:cubicBezTo>
                  <a:cubicBezTo>
                    <a:pt x="489" y="521"/>
                    <a:pt x="489" y="513"/>
                    <a:pt x="490" y="506"/>
                  </a:cubicBezTo>
                  <a:cubicBezTo>
                    <a:pt x="514" y="478"/>
                    <a:pt x="524" y="442"/>
                    <a:pt x="532" y="408"/>
                  </a:cubicBezTo>
                  <a:cubicBezTo>
                    <a:pt x="533" y="406"/>
                    <a:pt x="533" y="405"/>
                    <a:pt x="534" y="402"/>
                  </a:cubicBezTo>
                  <a:cubicBezTo>
                    <a:pt x="550" y="391"/>
                    <a:pt x="562" y="376"/>
                    <a:pt x="568" y="358"/>
                  </a:cubicBezTo>
                  <a:cubicBezTo>
                    <a:pt x="576" y="339"/>
                    <a:pt x="577" y="317"/>
                    <a:pt x="572" y="297"/>
                  </a:cubicBezTo>
                  <a:cubicBezTo>
                    <a:pt x="584" y="245"/>
                    <a:pt x="586" y="201"/>
                    <a:pt x="578" y="162"/>
                  </a:cubicBezTo>
                  <a:cubicBezTo>
                    <a:pt x="569" y="122"/>
                    <a:pt x="549" y="88"/>
                    <a:pt x="520" y="58"/>
                  </a:cubicBezTo>
                  <a:cubicBezTo>
                    <a:pt x="486" y="24"/>
                    <a:pt x="428" y="4"/>
                    <a:pt x="372" y="1"/>
                  </a:cubicBezTo>
                  <a:cubicBezTo>
                    <a:pt x="366" y="0"/>
                    <a:pt x="359" y="0"/>
                    <a:pt x="353" y="0"/>
                  </a:cubicBezTo>
                  <a:cubicBezTo>
                    <a:pt x="305" y="0"/>
                    <a:pt x="260" y="12"/>
                    <a:pt x="232" y="36"/>
                  </a:cubicBezTo>
                  <a:cubicBezTo>
                    <a:pt x="227" y="37"/>
                    <a:pt x="223" y="38"/>
                    <a:pt x="219" y="39"/>
                  </a:cubicBezTo>
                  <a:cubicBezTo>
                    <a:pt x="167" y="52"/>
                    <a:pt x="137" y="83"/>
                    <a:pt x="122" y="124"/>
                  </a:cubicBezTo>
                  <a:cubicBezTo>
                    <a:pt x="107" y="162"/>
                    <a:pt x="107" y="208"/>
                    <a:pt x="113" y="252"/>
                  </a:cubicBezTo>
                  <a:cubicBezTo>
                    <a:pt x="115" y="267"/>
                    <a:pt x="118" y="282"/>
                    <a:pt x="122" y="297"/>
                  </a:cubicBezTo>
                  <a:cubicBezTo>
                    <a:pt x="117" y="317"/>
                    <a:pt x="118" y="339"/>
                    <a:pt x="126" y="358"/>
                  </a:cubicBezTo>
                  <a:cubicBezTo>
                    <a:pt x="132" y="376"/>
                    <a:pt x="144" y="391"/>
                    <a:pt x="160" y="402"/>
                  </a:cubicBezTo>
                  <a:cubicBezTo>
                    <a:pt x="161" y="404"/>
                    <a:pt x="161" y="406"/>
                    <a:pt x="161" y="407"/>
                  </a:cubicBezTo>
                  <a:cubicBezTo>
                    <a:pt x="170" y="442"/>
                    <a:pt x="180" y="479"/>
                    <a:pt x="205" y="506"/>
                  </a:cubicBezTo>
                  <a:cubicBezTo>
                    <a:pt x="205" y="512"/>
                    <a:pt x="205" y="518"/>
                    <a:pt x="206" y="524"/>
                  </a:cubicBezTo>
                  <a:cubicBezTo>
                    <a:pt x="207" y="544"/>
                    <a:pt x="211" y="582"/>
                    <a:pt x="195" y="590"/>
                  </a:cubicBezTo>
                  <a:cubicBezTo>
                    <a:pt x="161" y="610"/>
                    <a:pt x="126" y="616"/>
                    <a:pt x="90" y="630"/>
                  </a:cubicBezTo>
                  <a:cubicBezTo>
                    <a:pt x="66" y="639"/>
                    <a:pt x="35" y="649"/>
                    <a:pt x="17" y="667"/>
                  </a:cubicBezTo>
                  <a:cubicBezTo>
                    <a:pt x="11" y="673"/>
                    <a:pt x="5" y="680"/>
                    <a:pt x="0" y="687"/>
                  </a:cubicBezTo>
                  <a:cubicBezTo>
                    <a:pt x="27" y="702"/>
                    <a:pt x="57" y="725"/>
                    <a:pt x="71" y="767"/>
                  </a:cubicBezTo>
                  <a:close/>
                  <a:moveTo>
                    <a:pt x="459" y="599"/>
                  </a:moveTo>
                  <a:cubicBezTo>
                    <a:pt x="463" y="605"/>
                    <a:pt x="467" y="611"/>
                    <a:pt x="473" y="616"/>
                  </a:cubicBezTo>
                  <a:cubicBezTo>
                    <a:pt x="420" y="668"/>
                    <a:pt x="420" y="668"/>
                    <a:pt x="420" y="668"/>
                  </a:cubicBezTo>
                  <a:cubicBezTo>
                    <a:pt x="393" y="632"/>
                    <a:pt x="393" y="632"/>
                    <a:pt x="393" y="632"/>
                  </a:cubicBezTo>
                  <a:cubicBezTo>
                    <a:pt x="417" y="626"/>
                    <a:pt x="441" y="616"/>
                    <a:pt x="459" y="599"/>
                  </a:cubicBezTo>
                  <a:close/>
                  <a:moveTo>
                    <a:pt x="383" y="678"/>
                  </a:moveTo>
                  <a:cubicBezTo>
                    <a:pt x="416" y="722"/>
                    <a:pt x="416" y="722"/>
                    <a:pt x="416" y="722"/>
                  </a:cubicBezTo>
                  <a:cubicBezTo>
                    <a:pt x="495" y="644"/>
                    <a:pt x="495" y="644"/>
                    <a:pt x="495" y="644"/>
                  </a:cubicBezTo>
                  <a:cubicBezTo>
                    <a:pt x="461" y="715"/>
                    <a:pt x="437" y="830"/>
                    <a:pt x="428" y="889"/>
                  </a:cubicBezTo>
                  <a:cubicBezTo>
                    <a:pt x="419" y="889"/>
                    <a:pt x="409" y="890"/>
                    <a:pt x="400" y="890"/>
                  </a:cubicBezTo>
                  <a:cubicBezTo>
                    <a:pt x="400" y="836"/>
                    <a:pt x="397" y="759"/>
                    <a:pt x="365" y="695"/>
                  </a:cubicBezTo>
                  <a:cubicBezTo>
                    <a:pt x="369" y="691"/>
                    <a:pt x="376" y="685"/>
                    <a:pt x="383" y="678"/>
                  </a:cubicBezTo>
                  <a:close/>
                  <a:moveTo>
                    <a:pt x="234" y="599"/>
                  </a:moveTo>
                  <a:cubicBezTo>
                    <a:pt x="253" y="616"/>
                    <a:pt x="277" y="626"/>
                    <a:pt x="301" y="632"/>
                  </a:cubicBezTo>
                  <a:cubicBezTo>
                    <a:pt x="274" y="668"/>
                    <a:pt x="274" y="668"/>
                    <a:pt x="274" y="668"/>
                  </a:cubicBezTo>
                  <a:cubicBezTo>
                    <a:pt x="221" y="616"/>
                    <a:pt x="221" y="616"/>
                    <a:pt x="221" y="616"/>
                  </a:cubicBezTo>
                  <a:cubicBezTo>
                    <a:pt x="227" y="611"/>
                    <a:pt x="231" y="605"/>
                    <a:pt x="234" y="599"/>
                  </a:cubicBezTo>
                  <a:close/>
                  <a:moveTo>
                    <a:pt x="278" y="722"/>
                  </a:moveTo>
                  <a:cubicBezTo>
                    <a:pt x="311" y="677"/>
                    <a:pt x="311" y="677"/>
                    <a:pt x="311" y="677"/>
                  </a:cubicBezTo>
                  <a:cubicBezTo>
                    <a:pt x="329" y="695"/>
                    <a:pt x="329" y="695"/>
                    <a:pt x="329" y="695"/>
                  </a:cubicBezTo>
                  <a:cubicBezTo>
                    <a:pt x="297" y="759"/>
                    <a:pt x="294" y="836"/>
                    <a:pt x="294" y="890"/>
                  </a:cubicBezTo>
                  <a:cubicBezTo>
                    <a:pt x="285" y="890"/>
                    <a:pt x="275" y="889"/>
                    <a:pt x="266" y="889"/>
                  </a:cubicBezTo>
                  <a:cubicBezTo>
                    <a:pt x="257" y="830"/>
                    <a:pt x="233" y="715"/>
                    <a:pt x="199" y="644"/>
                  </a:cubicBezTo>
                  <a:lnTo>
                    <a:pt x="278" y="7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Freeform 37"/>
            <p:cNvSpPr>
              <a:spLocks/>
            </p:cNvSpPr>
            <p:nvPr/>
          </p:nvSpPr>
          <p:spPr bwMode="auto">
            <a:xfrm>
              <a:off x="1040" y="947"/>
              <a:ext cx="1063" cy="1590"/>
            </a:xfrm>
            <a:custGeom>
              <a:avLst/>
              <a:gdLst>
                <a:gd name="T0" fmla="*/ 62 w 450"/>
                <a:gd name="T1" fmla="*/ 307 h 673"/>
                <a:gd name="T2" fmla="*/ 99 w 450"/>
                <a:gd name="T3" fmla="*/ 372 h 673"/>
                <a:gd name="T4" fmla="*/ 144 w 450"/>
                <a:gd name="T5" fmla="*/ 407 h 673"/>
                <a:gd name="T6" fmla="*/ 71 w 450"/>
                <a:gd name="T7" fmla="*/ 455 h 673"/>
                <a:gd name="T8" fmla="*/ 37 w 450"/>
                <a:gd name="T9" fmla="*/ 473 h 673"/>
                <a:gd name="T10" fmla="*/ 23 w 450"/>
                <a:gd name="T11" fmla="*/ 498 h 673"/>
                <a:gd name="T12" fmla="*/ 0 w 450"/>
                <a:gd name="T13" fmla="*/ 535 h 673"/>
                <a:gd name="T14" fmla="*/ 20 w 450"/>
                <a:gd name="T15" fmla="*/ 566 h 673"/>
                <a:gd name="T16" fmla="*/ 30 w 450"/>
                <a:gd name="T17" fmla="*/ 619 h 673"/>
                <a:gd name="T18" fmla="*/ 28 w 450"/>
                <a:gd name="T19" fmla="*/ 636 h 673"/>
                <a:gd name="T20" fmla="*/ 60 w 450"/>
                <a:gd name="T21" fmla="*/ 650 h 673"/>
                <a:gd name="T22" fmla="*/ 218 w 450"/>
                <a:gd name="T23" fmla="*/ 673 h 673"/>
                <a:gd name="T24" fmla="*/ 377 w 450"/>
                <a:gd name="T25" fmla="*/ 650 h 673"/>
                <a:gd name="T26" fmla="*/ 450 w 450"/>
                <a:gd name="T27" fmla="*/ 586 h 673"/>
                <a:gd name="T28" fmla="*/ 443 w 450"/>
                <a:gd name="T29" fmla="*/ 525 h 673"/>
                <a:gd name="T30" fmla="*/ 366 w 450"/>
                <a:gd name="T31" fmla="*/ 455 h 673"/>
                <a:gd name="T32" fmla="*/ 293 w 450"/>
                <a:gd name="T33" fmla="*/ 408 h 673"/>
                <a:gd name="T34" fmla="*/ 375 w 450"/>
                <a:gd name="T35" fmla="*/ 307 h 673"/>
                <a:gd name="T36" fmla="*/ 406 w 450"/>
                <a:gd name="T37" fmla="*/ 227 h 673"/>
                <a:gd name="T38" fmla="*/ 421 w 450"/>
                <a:gd name="T39" fmla="*/ 151 h 673"/>
                <a:gd name="T40" fmla="*/ 410 w 450"/>
                <a:gd name="T41" fmla="*/ 94 h 673"/>
                <a:gd name="T42" fmla="*/ 372 w 450"/>
                <a:gd name="T43" fmla="*/ 56 h 673"/>
                <a:gd name="T44" fmla="*/ 357 w 450"/>
                <a:gd name="T45" fmla="*/ 52 h 673"/>
                <a:gd name="T46" fmla="*/ 248 w 450"/>
                <a:gd name="T47" fmla="*/ 1 h 673"/>
                <a:gd name="T48" fmla="*/ 221 w 450"/>
                <a:gd name="T49" fmla="*/ 0 h 673"/>
                <a:gd name="T50" fmla="*/ 102 w 450"/>
                <a:gd name="T51" fmla="*/ 27 h 673"/>
                <a:gd name="T52" fmla="*/ 80 w 450"/>
                <a:gd name="T53" fmla="*/ 39 h 673"/>
                <a:gd name="T54" fmla="*/ 24 w 450"/>
                <a:gd name="T55" fmla="*/ 124 h 673"/>
                <a:gd name="T56" fmla="*/ 30 w 450"/>
                <a:gd name="T57" fmla="*/ 227 h 673"/>
                <a:gd name="T58" fmla="*/ 62 w 450"/>
                <a:gd name="T59" fmla="*/ 307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50" h="673">
                  <a:moveTo>
                    <a:pt x="62" y="307"/>
                  </a:moveTo>
                  <a:cubicBezTo>
                    <a:pt x="70" y="330"/>
                    <a:pt x="83" y="353"/>
                    <a:pt x="99" y="372"/>
                  </a:cubicBezTo>
                  <a:cubicBezTo>
                    <a:pt x="111" y="386"/>
                    <a:pt x="126" y="399"/>
                    <a:pt x="144" y="407"/>
                  </a:cubicBezTo>
                  <a:cubicBezTo>
                    <a:pt x="135" y="426"/>
                    <a:pt x="99" y="442"/>
                    <a:pt x="71" y="455"/>
                  </a:cubicBezTo>
                  <a:cubicBezTo>
                    <a:pt x="59" y="461"/>
                    <a:pt x="48" y="467"/>
                    <a:pt x="37" y="473"/>
                  </a:cubicBezTo>
                  <a:cubicBezTo>
                    <a:pt x="34" y="482"/>
                    <a:pt x="29" y="491"/>
                    <a:pt x="23" y="498"/>
                  </a:cubicBezTo>
                  <a:cubicBezTo>
                    <a:pt x="17" y="510"/>
                    <a:pt x="9" y="523"/>
                    <a:pt x="0" y="535"/>
                  </a:cubicBezTo>
                  <a:cubicBezTo>
                    <a:pt x="9" y="544"/>
                    <a:pt x="16" y="555"/>
                    <a:pt x="20" y="566"/>
                  </a:cubicBezTo>
                  <a:cubicBezTo>
                    <a:pt x="28" y="585"/>
                    <a:pt x="30" y="604"/>
                    <a:pt x="30" y="619"/>
                  </a:cubicBezTo>
                  <a:cubicBezTo>
                    <a:pt x="30" y="625"/>
                    <a:pt x="29" y="631"/>
                    <a:pt x="28" y="636"/>
                  </a:cubicBezTo>
                  <a:cubicBezTo>
                    <a:pt x="37" y="641"/>
                    <a:pt x="48" y="646"/>
                    <a:pt x="60" y="650"/>
                  </a:cubicBezTo>
                  <a:cubicBezTo>
                    <a:pt x="104" y="664"/>
                    <a:pt x="163" y="673"/>
                    <a:pt x="218" y="673"/>
                  </a:cubicBezTo>
                  <a:cubicBezTo>
                    <a:pt x="273" y="673"/>
                    <a:pt x="333" y="664"/>
                    <a:pt x="377" y="650"/>
                  </a:cubicBezTo>
                  <a:cubicBezTo>
                    <a:pt x="420" y="635"/>
                    <a:pt x="450" y="614"/>
                    <a:pt x="450" y="586"/>
                  </a:cubicBezTo>
                  <a:cubicBezTo>
                    <a:pt x="450" y="563"/>
                    <a:pt x="450" y="544"/>
                    <a:pt x="443" y="525"/>
                  </a:cubicBezTo>
                  <a:cubicBezTo>
                    <a:pt x="431" y="487"/>
                    <a:pt x="399" y="471"/>
                    <a:pt x="366" y="455"/>
                  </a:cubicBezTo>
                  <a:cubicBezTo>
                    <a:pt x="338" y="443"/>
                    <a:pt x="303" y="426"/>
                    <a:pt x="293" y="408"/>
                  </a:cubicBezTo>
                  <a:cubicBezTo>
                    <a:pt x="345" y="390"/>
                    <a:pt x="361" y="349"/>
                    <a:pt x="375" y="307"/>
                  </a:cubicBezTo>
                  <a:cubicBezTo>
                    <a:pt x="404" y="289"/>
                    <a:pt x="406" y="258"/>
                    <a:pt x="406" y="227"/>
                  </a:cubicBezTo>
                  <a:cubicBezTo>
                    <a:pt x="416" y="202"/>
                    <a:pt x="421" y="176"/>
                    <a:pt x="421" y="151"/>
                  </a:cubicBezTo>
                  <a:cubicBezTo>
                    <a:pt x="421" y="130"/>
                    <a:pt x="417" y="110"/>
                    <a:pt x="410" y="94"/>
                  </a:cubicBezTo>
                  <a:cubicBezTo>
                    <a:pt x="402" y="76"/>
                    <a:pt x="389" y="62"/>
                    <a:pt x="372" y="56"/>
                  </a:cubicBezTo>
                  <a:cubicBezTo>
                    <a:pt x="368" y="54"/>
                    <a:pt x="363" y="52"/>
                    <a:pt x="357" y="52"/>
                  </a:cubicBezTo>
                  <a:cubicBezTo>
                    <a:pt x="338" y="24"/>
                    <a:pt x="296" y="6"/>
                    <a:pt x="248" y="1"/>
                  </a:cubicBezTo>
                  <a:cubicBezTo>
                    <a:pt x="239" y="0"/>
                    <a:pt x="230" y="0"/>
                    <a:pt x="221" y="0"/>
                  </a:cubicBezTo>
                  <a:cubicBezTo>
                    <a:pt x="181" y="0"/>
                    <a:pt x="139" y="8"/>
                    <a:pt x="102" y="27"/>
                  </a:cubicBezTo>
                  <a:cubicBezTo>
                    <a:pt x="95" y="30"/>
                    <a:pt x="87" y="34"/>
                    <a:pt x="80" y="39"/>
                  </a:cubicBezTo>
                  <a:cubicBezTo>
                    <a:pt x="54" y="56"/>
                    <a:pt x="33" y="87"/>
                    <a:pt x="24" y="124"/>
                  </a:cubicBezTo>
                  <a:cubicBezTo>
                    <a:pt x="16" y="155"/>
                    <a:pt x="17" y="191"/>
                    <a:pt x="30" y="227"/>
                  </a:cubicBezTo>
                  <a:cubicBezTo>
                    <a:pt x="29" y="258"/>
                    <a:pt x="33" y="289"/>
                    <a:pt x="62" y="3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Freeform 38"/>
            <p:cNvSpPr>
              <a:spLocks noEditPoints="1"/>
            </p:cNvSpPr>
            <p:nvPr/>
          </p:nvSpPr>
          <p:spPr bwMode="auto">
            <a:xfrm>
              <a:off x="440" y="1582"/>
              <a:ext cx="612" cy="943"/>
            </a:xfrm>
            <a:custGeom>
              <a:avLst/>
              <a:gdLst>
                <a:gd name="T0" fmla="*/ 16 w 259"/>
                <a:gd name="T1" fmla="*/ 206 h 399"/>
                <a:gd name="T2" fmla="*/ 38 w 259"/>
                <a:gd name="T3" fmla="*/ 244 h 399"/>
                <a:gd name="T4" fmla="*/ 64 w 259"/>
                <a:gd name="T5" fmla="*/ 266 h 399"/>
                <a:gd name="T6" fmla="*/ 52 w 259"/>
                <a:gd name="T7" fmla="*/ 278 h 399"/>
                <a:gd name="T8" fmla="*/ 52 w 259"/>
                <a:gd name="T9" fmla="*/ 278 h 399"/>
                <a:gd name="T10" fmla="*/ 21 w 259"/>
                <a:gd name="T11" fmla="*/ 312 h 399"/>
                <a:gd name="T12" fmla="*/ 15 w 259"/>
                <a:gd name="T13" fmla="*/ 350 h 399"/>
                <a:gd name="T14" fmla="*/ 48 w 259"/>
                <a:gd name="T15" fmla="*/ 388 h 399"/>
                <a:gd name="T16" fmla="*/ 129 w 259"/>
                <a:gd name="T17" fmla="*/ 399 h 399"/>
                <a:gd name="T18" fmla="*/ 211 w 259"/>
                <a:gd name="T19" fmla="*/ 388 h 399"/>
                <a:gd name="T20" fmla="*/ 244 w 259"/>
                <a:gd name="T21" fmla="*/ 350 h 399"/>
                <a:gd name="T22" fmla="*/ 237 w 259"/>
                <a:gd name="T23" fmla="*/ 312 h 399"/>
                <a:gd name="T24" fmla="*/ 207 w 259"/>
                <a:gd name="T25" fmla="*/ 278 h 399"/>
                <a:gd name="T26" fmla="*/ 196 w 259"/>
                <a:gd name="T27" fmla="*/ 269 h 399"/>
                <a:gd name="T28" fmla="*/ 195 w 259"/>
                <a:gd name="T29" fmla="*/ 266 h 399"/>
                <a:gd name="T30" fmla="*/ 221 w 259"/>
                <a:gd name="T31" fmla="*/ 244 h 399"/>
                <a:gd name="T32" fmla="*/ 243 w 259"/>
                <a:gd name="T33" fmla="*/ 206 h 399"/>
                <a:gd name="T34" fmla="*/ 252 w 259"/>
                <a:gd name="T35" fmla="*/ 145 h 399"/>
                <a:gd name="T36" fmla="*/ 241 w 259"/>
                <a:gd name="T37" fmla="*/ 102 h 399"/>
                <a:gd name="T38" fmla="*/ 198 w 259"/>
                <a:gd name="T39" fmla="*/ 66 h 399"/>
                <a:gd name="T40" fmla="*/ 168 w 259"/>
                <a:gd name="T41" fmla="*/ 39 h 399"/>
                <a:gd name="T42" fmla="*/ 169 w 259"/>
                <a:gd name="T43" fmla="*/ 36 h 399"/>
                <a:gd name="T44" fmla="*/ 169 w 259"/>
                <a:gd name="T45" fmla="*/ 36 h 399"/>
                <a:gd name="T46" fmla="*/ 173 w 259"/>
                <a:gd name="T47" fmla="*/ 38 h 399"/>
                <a:gd name="T48" fmla="*/ 178 w 259"/>
                <a:gd name="T49" fmla="*/ 40 h 399"/>
                <a:gd name="T50" fmla="*/ 184 w 259"/>
                <a:gd name="T51" fmla="*/ 38 h 399"/>
                <a:gd name="T52" fmla="*/ 186 w 259"/>
                <a:gd name="T53" fmla="*/ 32 h 399"/>
                <a:gd name="T54" fmla="*/ 174 w 259"/>
                <a:gd name="T55" fmla="*/ 8 h 399"/>
                <a:gd name="T56" fmla="*/ 146 w 259"/>
                <a:gd name="T57" fmla="*/ 0 h 399"/>
                <a:gd name="T58" fmla="*/ 93 w 259"/>
                <a:gd name="T59" fmla="*/ 33 h 399"/>
                <a:gd name="T60" fmla="*/ 60 w 259"/>
                <a:gd name="T61" fmla="*/ 66 h 399"/>
                <a:gd name="T62" fmla="*/ 19 w 259"/>
                <a:gd name="T63" fmla="*/ 102 h 399"/>
                <a:gd name="T64" fmla="*/ 7 w 259"/>
                <a:gd name="T65" fmla="*/ 145 h 399"/>
                <a:gd name="T66" fmla="*/ 16 w 259"/>
                <a:gd name="T67" fmla="*/ 206 h 399"/>
                <a:gd name="T68" fmla="*/ 89 w 259"/>
                <a:gd name="T69" fmla="*/ 223 h 399"/>
                <a:gd name="T70" fmla="*/ 89 w 259"/>
                <a:gd name="T71" fmla="*/ 220 h 399"/>
                <a:gd name="T72" fmla="*/ 129 w 259"/>
                <a:gd name="T73" fmla="*/ 187 h 399"/>
                <a:gd name="T74" fmla="*/ 170 w 259"/>
                <a:gd name="T75" fmla="*/ 220 h 399"/>
                <a:gd name="T76" fmla="*/ 170 w 259"/>
                <a:gd name="T77" fmla="*/ 223 h 399"/>
                <a:gd name="T78" fmla="*/ 186 w 259"/>
                <a:gd name="T79" fmla="*/ 254 h 399"/>
                <a:gd name="T80" fmla="*/ 129 w 259"/>
                <a:gd name="T81" fmla="*/ 299 h 399"/>
                <a:gd name="T82" fmla="*/ 72 w 259"/>
                <a:gd name="T83" fmla="*/ 254 h 399"/>
                <a:gd name="T84" fmla="*/ 89 w 259"/>
                <a:gd name="T85" fmla="*/ 223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59" h="399">
                  <a:moveTo>
                    <a:pt x="16" y="206"/>
                  </a:moveTo>
                  <a:cubicBezTo>
                    <a:pt x="19" y="216"/>
                    <a:pt x="28" y="231"/>
                    <a:pt x="38" y="244"/>
                  </a:cubicBezTo>
                  <a:cubicBezTo>
                    <a:pt x="45" y="253"/>
                    <a:pt x="54" y="261"/>
                    <a:pt x="64" y="266"/>
                  </a:cubicBezTo>
                  <a:cubicBezTo>
                    <a:pt x="62" y="273"/>
                    <a:pt x="52" y="278"/>
                    <a:pt x="52" y="278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35" y="289"/>
                    <a:pt x="26" y="300"/>
                    <a:pt x="21" y="312"/>
                  </a:cubicBezTo>
                  <a:cubicBezTo>
                    <a:pt x="16" y="325"/>
                    <a:pt x="15" y="337"/>
                    <a:pt x="15" y="350"/>
                  </a:cubicBezTo>
                  <a:cubicBezTo>
                    <a:pt x="15" y="368"/>
                    <a:pt x="28" y="380"/>
                    <a:pt x="48" y="388"/>
                  </a:cubicBezTo>
                  <a:cubicBezTo>
                    <a:pt x="70" y="396"/>
                    <a:pt x="101" y="399"/>
                    <a:pt x="129" y="399"/>
                  </a:cubicBezTo>
                  <a:cubicBezTo>
                    <a:pt x="157" y="399"/>
                    <a:pt x="189" y="396"/>
                    <a:pt x="211" y="388"/>
                  </a:cubicBezTo>
                  <a:cubicBezTo>
                    <a:pt x="230" y="380"/>
                    <a:pt x="244" y="368"/>
                    <a:pt x="244" y="350"/>
                  </a:cubicBezTo>
                  <a:cubicBezTo>
                    <a:pt x="244" y="337"/>
                    <a:pt x="243" y="325"/>
                    <a:pt x="237" y="312"/>
                  </a:cubicBezTo>
                  <a:cubicBezTo>
                    <a:pt x="232" y="300"/>
                    <a:pt x="223" y="289"/>
                    <a:pt x="207" y="278"/>
                  </a:cubicBezTo>
                  <a:cubicBezTo>
                    <a:pt x="203" y="275"/>
                    <a:pt x="198" y="274"/>
                    <a:pt x="196" y="269"/>
                  </a:cubicBezTo>
                  <a:cubicBezTo>
                    <a:pt x="195" y="268"/>
                    <a:pt x="195" y="267"/>
                    <a:pt x="195" y="266"/>
                  </a:cubicBezTo>
                  <a:cubicBezTo>
                    <a:pt x="204" y="261"/>
                    <a:pt x="213" y="253"/>
                    <a:pt x="221" y="244"/>
                  </a:cubicBezTo>
                  <a:cubicBezTo>
                    <a:pt x="231" y="231"/>
                    <a:pt x="239" y="216"/>
                    <a:pt x="243" y="206"/>
                  </a:cubicBezTo>
                  <a:cubicBezTo>
                    <a:pt x="259" y="194"/>
                    <a:pt x="259" y="162"/>
                    <a:pt x="252" y="145"/>
                  </a:cubicBezTo>
                  <a:cubicBezTo>
                    <a:pt x="254" y="131"/>
                    <a:pt x="250" y="115"/>
                    <a:pt x="241" y="102"/>
                  </a:cubicBezTo>
                  <a:cubicBezTo>
                    <a:pt x="231" y="87"/>
                    <a:pt x="216" y="75"/>
                    <a:pt x="198" y="66"/>
                  </a:cubicBezTo>
                  <a:cubicBezTo>
                    <a:pt x="178" y="56"/>
                    <a:pt x="170" y="46"/>
                    <a:pt x="168" y="39"/>
                  </a:cubicBezTo>
                  <a:cubicBezTo>
                    <a:pt x="168" y="39"/>
                    <a:pt x="168" y="36"/>
                    <a:pt x="169" y="36"/>
                  </a:cubicBezTo>
                  <a:cubicBezTo>
                    <a:pt x="169" y="36"/>
                    <a:pt x="169" y="36"/>
                    <a:pt x="169" y="36"/>
                  </a:cubicBezTo>
                  <a:cubicBezTo>
                    <a:pt x="170" y="36"/>
                    <a:pt x="171" y="36"/>
                    <a:pt x="173" y="38"/>
                  </a:cubicBezTo>
                  <a:cubicBezTo>
                    <a:pt x="174" y="40"/>
                    <a:pt x="176" y="40"/>
                    <a:pt x="178" y="40"/>
                  </a:cubicBezTo>
                  <a:cubicBezTo>
                    <a:pt x="180" y="40"/>
                    <a:pt x="182" y="40"/>
                    <a:pt x="184" y="38"/>
                  </a:cubicBezTo>
                  <a:cubicBezTo>
                    <a:pt x="186" y="36"/>
                    <a:pt x="186" y="34"/>
                    <a:pt x="186" y="32"/>
                  </a:cubicBezTo>
                  <a:cubicBezTo>
                    <a:pt x="186" y="22"/>
                    <a:pt x="182" y="14"/>
                    <a:pt x="174" y="8"/>
                  </a:cubicBezTo>
                  <a:cubicBezTo>
                    <a:pt x="167" y="2"/>
                    <a:pt x="156" y="0"/>
                    <a:pt x="146" y="0"/>
                  </a:cubicBezTo>
                  <a:cubicBezTo>
                    <a:pt x="114" y="0"/>
                    <a:pt x="104" y="15"/>
                    <a:pt x="93" y="33"/>
                  </a:cubicBezTo>
                  <a:cubicBezTo>
                    <a:pt x="85" y="45"/>
                    <a:pt x="77" y="57"/>
                    <a:pt x="60" y="66"/>
                  </a:cubicBezTo>
                  <a:cubicBezTo>
                    <a:pt x="43" y="74"/>
                    <a:pt x="29" y="88"/>
                    <a:pt x="19" y="102"/>
                  </a:cubicBezTo>
                  <a:cubicBezTo>
                    <a:pt x="10" y="116"/>
                    <a:pt x="5" y="132"/>
                    <a:pt x="7" y="145"/>
                  </a:cubicBezTo>
                  <a:cubicBezTo>
                    <a:pt x="0" y="162"/>
                    <a:pt x="0" y="194"/>
                    <a:pt x="16" y="206"/>
                  </a:cubicBezTo>
                  <a:close/>
                  <a:moveTo>
                    <a:pt x="89" y="223"/>
                  </a:moveTo>
                  <a:cubicBezTo>
                    <a:pt x="89" y="222"/>
                    <a:pt x="89" y="221"/>
                    <a:pt x="89" y="220"/>
                  </a:cubicBezTo>
                  <a:cubicBezTo>
                    <a:pt x="89" y="202"/>
                    <a:pt x="107" y="187"/>
                    <a:pt x="129" y="187"/>
                  </a:cubicBezTo>
                  <a:cubicBezTo>
                    <a:pt x="152" y="187"/>
                    <a:pt x="170" y="202"/>
                    <a:pt x="170" y="220"/>
                  </a:cubicBezTo>
                  <a:cubicBezTo>
                    <a:pt x="170" y="221"/>
                    <a:pt x="170" y="222"/>
                    <a:pt x="170" y="223"/>
                  </a:cubicBezTo>
                  <a:cubicBezTo>
                    <a:pt x="180" y="231"/>
                    <a:pt x="186" y="242"/>
                    <a:pt x="186" y="254"/>
                  </a:cubicBezTo>
                  <a:cubicBezTo>
                    <a:pt x="186" y="283"/>
                    <a:pt x="155" y="299"/>
                    <a:pt x="129" y="299"/>
                  </a:cubicBezTo>
                  <a:cubicBezTo>
                    <a:pt x="104" y="299"/>
                    <a:pt x="72" y="283"/>
                    <a:pt x="72" y="254"/>
                  </a:cubicBezTo>
                  <a:cubicBezTo>
                    <a:pt x="72" y="242"/>
                    <a:pt x="79" y="231"/>
                    <a:pt x="89" y="2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Freeform 39"/>
            <p:cNvSpPr>
              <a:spLocks/>
            </p:cNvSpPr>
            <p:nvPr/>
          </p:nvSpPr>
          <p:spPr bwMode="auto">
            <a:xfrm>
              <a:off x="651" y="2145"/>
              <a:ext cx="191" cy="106"/>
            </a:xfrm>
            <a:custGeom>
              <a:avLst/>
              <a:gdLst>
                <a:gd name="T0" fmla="*/ 40 w 81"/>
                <a:gd name="T1" fmla="*/ 45 h 45"/>
                <a:gd name="T2" fmla="*/ 81 w 81"/>
                <a:gd name="T3" fmla="*/ 16 h 45"/>
                <a:gd name="T4" fmla="*/ 74 w 81"/>
                <a:gd name="T5" fmla="*/ 0 h 45"/>
                <a:gd name="T6" fmla="*/ 40 w 81"/>
                <a:gd name="T7" fmla="*/ 14 h 45"/>
                <a:gd name="T8" fmla="*/ 7 w 81"/>
                <a:gd name="T9" fmla="*/ 0 h 45"/>
                <a:gd name="T10" fmla="*/ 0 w 81"/>
                <a:gd name="T11" fmla="*/ 16 h 45"/>
                <a:gd name="T12" fmla="*/ 40 w 81"/>
                <a:gd name="T1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45">
                  <a:moveTo>
                    <a:pt x="40" y="45"/>
                  </a:moveTo>
                  <a:cubicBezTo>
                    <a:pt x="57" y="45"/>
                    <a:pt x="81" y="36"/>
                    <a:pt x="81" y="16"/>
                  </a:cubicBezTo>
                  <a:cubicBezTo>
                    <a:pt x="81" y="10"/>
                    <a:pt x="78" y="5"/>
                    <a:pt x="74" y="0"/>
                  </a:cubicBezTo>
                  <a:cubicBezTo>
                    <a:pt x="67" y="9"/>
                    <a:pt x="54" y="14"/>
                    <a:pt x="40" y="14"/>
                  </a:cubicBezTo>
                  <a:cubicBezTo>
                    <a:pt x="26" y="14"/>
                    <a:pt x="14" y="9"/>
                    <a:pt x="7" y="0"/>
                  </a:cubicBezTo>
                  <a:cubicBezTo>
                    <a:pt x="2" y="5"/>
                    <a:pt x="0" y="10"/>
                    <a:pt x="0" y="16"/>
                  </a:cubicBezTo>
                  <a:cubicBezTo>
                    <a:pt x="0" y="36"/>
                    <a:pt x="24" y="45"/>
                    <a:pt x="40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Freeform 40"/>
            <p:cNvSpPr>
              <a:spLocks/>
            </p:cNvSpPr>
            <p:nvPr/>
          </p:nvSpPr>
          <p:spPr bwMode="auto">
            <a:xfrm>
              <a:off x="436" y="2967"/>
              <a:ext cx="4887" cy="1027"/>
            </a:xfrm>
            <a:custGeom>
              <a:avLst/>
              <a:gdLst>
                <a:gd name="T0" fmla="*/ 4342 w 4887"/>
                <a:gd name="T1" fmla="*/ 0 h 1027"/>
                <a:gd name="T2" fmla="*/ 4252 w 4887"/>
                <a:gd name="T3" fmla="*/ 82 h 1027"/>
                <a:gd name="T4" fmla="*/ 4649 w 4887"/>
                <a:gd name="T5" fmla="*/ 456 h 1027"/>
                <a:gd name="T6" fmla="*/ 0 w 4887"/>
                <a:gd name="T7" fmla="*/ 456 h 1027"/>
                <a:gd name="T8" fmla="*/ 0 w 4887"/>
                <a:gd name="T9" fmla="*/ 571 h 1027"/>
                <a:gd name="T10" fmla="*/ 4649 w 4887"/>
                <a:gd name="T11" fmla="*/ 571 h 1027"/>
                <a:gd name="T12" fmla="*/ 4252 w 4887"/>
                <a:gd name="T13" fmla="*/ 945 h 1027"/>
                <a:gd name="T14" fmla="*/ 4342 w 4887"/>
                <a:gd name="T15" fmla="*/ 1027 h 1027"/>
                <a:gd name="T16" fmla="*/ 4887 w 4887"/>
                <a:gd name="T17" fmla="*/ 515 h 1027"/>
                <a:gd name="T18" fmla="*/ 4342 w 4887"/>
                <a:gd name="T19" fmla="*/ 0 h 1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7" h="1027">
                  <a:moveTo>
                    <a:pt x="4342" y="0"/>
                  </a:moveTo>
                  <a:lnTo>
                    <a:pt x="4252" y="82"/>
                  </a:lnTo>
                  <a:lnTo>
                    <a:pt x="4649" y="456"/>
                  </a:lnTo>
                  <a:lnTo>
                    <a:pt x="0" y="456"/>
                  </a:lnTo>
                  <a:lnTo>
                    <a:pt x="0" y="571"/>
                  </a:lnTo>
                  <a:lnTo>
                    <a:pt x="4649" y="571"/>
                  </a:lnTo>
                  <a:lnTo>
                    <a:pt x="4252" y="945"/>
                  </a:lnTo>
                  <a:lnTo>
                    <a:pt x="4342" y="1027"/>
                  </a:lnTo>
                  <a:lnTo>
                    <a:pt x="4887" y="515"/>
                  </a:lnTo>
                  <a:lnTo>
                    <a:pt x="43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8885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35492610"/>
              </p:ext>
            </p:extLst>
          </p:nvPr>
        </p:nvGraphicFramePr>
        <p:xfrm>
          <a:off x="323526" y="915566"/>
          <a:ext cx="8352931" cy="3664992"/>
        </p:xfrm>
        <a:graphic>
          <a:graphicData uri="http://schemas.openxmlformats.org/drawingml/2006/table">
            <a:tbl>
              <a:tblPr/>
              <a:tblGrid>
                <a:gridCol w="1564021"/>
                <a:gridCol w="1204484"/>
                <a:gridCol w="1204484"/>
                <a:gridCol w="1642478"/>
                <a:gridCol w="1423481"/>
                <a:gridCol w="1313983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para obtener reconocimiento personal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para transmitir e inculcar valores que considero importantes en la sociedad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Sí, porque es importante cuidar y preocuparse por el desarrollo de la próxima generación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no considero que mi personalidad pueda influir a las próximas generaciones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No, no es importante para mí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59%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51%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Ejemplo para las próximas generaciones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¿Es importante para ti ser un ejemplo para las próximas generaciones? ¿Por qué?</a:t>
            </a:r>
            <a:endParaRPr lang="es-ES" sz="11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70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148756"/>
              </p:ext>
            </p:extLst>
          </p:nvPr>
        </p:nvGraphicFramePr>
        <p:xfrm>
          <a:off x="3666927" y="1133690"/>
          <a:ext cx="3929409" cy="1368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Motivo elección de su pareja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¿Por qué motivo crees que tu pareja eligió estar contigo?, Pensando en tu última pareja ¿Por qué motivo crees que eligió estar contigo?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3491880" y="4155926"/>
            <a:ext cx="4536504" cy="51862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100" dirty="0" smtClean="0">
                <a:latin typeface="Arial"/>
              </a:rPr>
              <a:t>En ambos casos las razones son en ambos casos muy similares. Dentro de las otras opciones están por su personalidad o forma de ser.</a:t>
            </a:r>
          </a:p>
        </p:txBody>
      </p:sp>
      <p:grpSp>
        <p:nvGrpSpPr>
          <p:cNvPr id="27" name="Group 38"/>
          <p:cNvGrpSpPr>
            <a:grpSpLocks noChangeAspect="1"/>
          </p:cNvGrpSpPr>
          <p:nvPr/>
        </p:nvGrpSpPr>
        <p:grpSpPr bwMode="auto">
          <a:xfrm>
            <a:off x="1007743" y="1426817"/>
            <a:ext cx="573088" cy="730250"/>
            <a:chOff x="3386" y="1507"/>
            <a:chExt cx="361" cy="460"/>
          </a:xfrm>
          <a:solidFill>
            <a:schemeClr val="accent2"/>
          </a:solidFill>
        </p:grpSpPr>
        <p:sp>
          <p:nvSpPr>
            <p:cNvPr id="28" name="Oval 39"/>
            <p:cNvSpPr>
              <a:spLocks noChangeArrowheads="1"/>
            </p:cNvSpPr>
            <p:nvPr/>
          </p:nvSpPr>
          <p:spPr bwMode="auto">
            <a:xfrm>
              <a:off x="3407" y="1507"/>
              <a:ext cx="126" cy="12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40"/>
            <p:cNvSpPr>
              <a:spLocks noChangeArrowheads="1"/>
            </p:cNvSpPr>
            <p:nvPr/>
          </p:nvSpPr>
          <p:spPr bwMode="auto">
            <a:xfrm>
              <a:off x="3602" y="1507"/>
              <a:ext cx="124" cy="12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1"/>
            <p:cNvSpPr>
              <a:spLocks noEditPoints="1"/>
            </p:cNvSpPr>
            <p:nvPr/>
          </p:nvSpPr>
          <p:spPr bwMode="auto">
            <a:xfrm>
              <a:off x="3386" y="1645"/>
              <a:ext cx="361" cy="322"/>
            </a:xfrm>
            <a:custGeom>
              <a:avLst/>
              <a:gdLst>
                <a:gd name="T0" fmla="*/ 255 w 258"/>
                <a:gd name="T1" fmla="*/ 27 h 230"/>
                <a:gd name="T2" fmla="*/ 168 w 258"/>
                <a:gd name="T3" fmla="*/ 2 h 230"/>
                <a:gd name="T4" fmla="*/ 129 w 258"/>
                <a:gd name="T5" fmla="*/ 15 h 230"/>
                <a:gd name="T6" fmla="*/ 90 w 258"/>
                <a:gd name="T7" fmla="*/ 2 h 230"/>
                <a:gd name="T8" fmla="*/ 3 w 258"/>
                <a:gd name="T9" fmla="*/ 27 h 230"/>
                <a:gd name="T10" fmla="*/ 32 w 258"/>
                <a:gd name="T11" fmla="*/ 220 h 230"/>
                <a:gd name="T12" fmla="*/ 40 w 258"/>
                <a:gd name="T13" fmla="*/ 230 h 230"/>
                <a:gd name="T14" fmla="*/ 80 w 258"/>
                <a:gd name="T15" fmla="*/ 230 h 230"/>
                <a:gd name="T16" fmla="*/ 88 w 258"/>
                <a:gd name="T17" fmla="*/ 220 h 230"/>
                <a:gd name="T18" fmla="*/ 97 w 258"/>
                <a:gd name="T19" fmla="*/ 154 h 230"/>
                <a:gd name="T20" fmla="*/ 129 w 258"/>
                <a:gd name="T21" fmla="*/ 186 h 230"/>
                <a:gd name="T22" fmla="*/ 161 w 258"/>
                <a:gd name="T23" fmla="*/ 154 h 230"/>
                <a:gd name="T24" fmla="*/ 170 w 258"/>
                <a:gd name="T25" fmla="*/ 220 h 230"/>
                <a:gd name="T26" fmla="*/ 178 w 258"/>
                <a:gd name="T27" fmla="*/ 230 h 230"/>
                <a:gd name="T28" fmla="*/ 218 w 258"/>
                <a:gd name="T29" fmla="*/ 230 h 230"/>
                <a:gd name="T30" fmla="*/ 227 w 258"/>
                <a:gd name="T31" fmla="*/ 220 h 230"/>
                <a:gd name="T32" fmla="*/ 255 w 258"/>
                <a:gd name="T33" fmla="*/ 27 h 230"/>
                <a:gd name="T34" fmla="*/ 184 w 258"/>
                <a:gd name="T35" fmla="*/ 90 h 230"/>
                <a:gd name="T36" fmla="*/ 129 w 258"/>
                <a:gd name="T37" fmla="*/ 145 h 230"/>
                <a:gd name="T38" fmla="*/ 74 w 258"/>
                <a:gd name="T39" fmla="*/ 90 h 230"/>
                <a:gd name="T40" fmla="*/ 65 w 258"/>
                <a:gd name="T41" fmla="*/ 69 h 230"/>
                <a:gd name="T42" fmla="*/ 74 w 258"/>
                <a:gd name="T43" fmla="*/ 47 h 230"/>
                <a:gd name="T44" fmla="*/ 118 w 258"/>
                <a:gd name="T45" fmla="*/ 47 h 230"/>
                <a:gd name="T46" fmla="*/ 129 w 258"/>
                <a:gd name="T47" fmla="*/ 58 h 230"/>
                <a:gd name="T48" fmla="*/ 140 w 258"/>
                <a:gd name="T49" fmla="*/ 47 h 230"/>
                <a:gd name="T50" fmla="*/ 184 w 258"/>
                <a:gd name="T51" fmla="*/ 47 h 230"/>
                <a:gd name="T52" fmla="*/ 193 w 258"/>
                <a:gd name="T53" fmla="*/ 69 h 230"/>
                <a:gd name="T54" fmla="*/ 184 w 258"/>
                <a:gd name="T55" fmla="*/ 9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58" h="230">
                  <a:moveTo>
                    <a:pt x="255" y="27"/>
                  </a:moveTo>
                  <a:cubicBezTo>
                    <a:pt x="255" y="10"/>
                    <a:pt x="224" y="0"/>
                    <a:pt x="168" y="2"/>
                  </a:cubicBezTo>
                  <a:cubicBezTo>
                    <a:pt x="157" y="2"/>
                    <a:pt x="139" y="10"/>
                    <a:pt x="129" y="15"/>
                  </a:cubicBezTo>
                  <a:cubicBezTo>
                    <a:pt x="120" y="10"/>
                    <a:pt x="101" y="2"/>
                    <a:pt x="90" y="2"/>
                  </a:cubicBezTo>
                  <a:cubicBezTo>
                    <a:pt x="34" y="0"/>
                    <a:pt x="3" y="10"/>
                    <a:pt x="3" y="27"/>
                  </a:cubicBezTo>
                  <a:cubicBezTo>
                    <a:pt x="3" y="27"/>
                    <a:pt x="0" y="117"/>
                    <a:pt x="32" y="220"/>
                  </a:cubicBezTo>
                  <a:cubicBezTo>
                    <a:pt x="34" y="229"/>
                    <a:pt x="35" y="230"/>
                    <a:pt x="40" y="230"/>
                  </a:cubicBezTo>
                  <a:cubicBezTo>
                    <a:pt x="40" y="230"/>
                    <a:pt x="80" y="230"/>
                    <a:pt x="80" y="230"/>
                  </a:cubicBezTo>
                  <a:cubicBezTo>
                    <a:pt x="84" y="230"/>
                    <a:pt x="87" y="229"/>
                    <a:pt x="88" y="220"/>
                  </a:cubicBezTo>
                  <a:cubicBezTo>
                    <a:pt x="90" y="205"/>
                    <a:pt x="93" y="181"/>
                    <a:pt x="97" y="154"/>
                  </a:cubicBezTo>
                  <a:cubicBezTo>
                    <a:pt x="129" y="186"/>
                    <a:pt x="129" y="186"/>
                    <a:pt x="129" y="186"/>
                  </a:cubicBezTo>
                  <a:cubicBezTo>
                    <a:pt x="161" y="154"/>
                    <a:pt x="161" y="154"/>
                    <a:pt x="161" y="154"/>
                  </a:cubicBezTo>
                  <a:cubicBezTo>
                    <a:pt x="165" y="181"/>
                    <a:pt x="168" y="205"/>
                    <a:pt x="170" y="220"/>
                  </a:cubicBezTo>
                  <a:cubicBezTo>
                    <a:pt x="171" y="229"/>
                    <a:pt x="174" y="230"/>
                    <a:pt x="178" y="230"/>
                  </a:cubicBezTo>
                  <a:cubicBezTo>
                    <a:pt x="178" y="230"/>
                    <a:pt x="218" y="230"/>
                    <a:pt x="218" y="230"/>
                  </a:cubicBezTo>
                  <a:cubicBezTo>
                    <a:pt x="223" y="230"/>
                    <a:pt x="224" y="229"/>
                    <a:pt x="227" y="220"/>
                  </a:cubicBezTo>
                  <a:cubicBezTo>
                    <a:pt x="258" y="117"/>
                    <a:pt x="255" y="27"/>
                    <a:pt x="255" y="27"/>
                  </a:cubicBezTo>
                  <a:close/>
                  <a:moveTo>
                    <a:pt x="184" y="90"/>
                  </a:moveTo>
                  <a:cubicBezTo>
                    <a:pt x="184" y="90"/>
                    <a:pt x="145" y="129"/>
                    <a:pt x="129" y="145"/>
                  </a:cubicBezTo>
                  <a:cubicBezTo>
                    <a:pt x="114" y="129"/>
                    <a:pt x="74" y="90"/>
                    <a:pt x="74" y="90"/>
                  </a:cubicBezTo>
                  <a:cubicBezTo>
                    <a:pt x="69" y="84"/>
                    <a:pt x="65" y="77"/>
                    <a:pt x="65" y="69"/>
                  </a:cubicBezTo>
                  <a:cubicBezTo>
                    <a:pt x="65" y="60"/>
                    <a:pt x="69" y="53"/>
                    <a:pt x="74" y="47"/>
                  </a:cubicBezTo>
                  <a:cubicBezTo>
                    <a:pt x="86" y="35"/>
                    <a:pt x="106" y="35"/>
                    <a:pt x="118" y="47"/>
                  </a:cubicBezTo>
                  <a:cubicBezTo>
                    <a:pt x="129" y="58"/>
                    <a:pt x="129" y="58"/>
                    <a:pt x="129" y="58"/>
                  </a:cubicBezTo>
                  <a:cubicBezTo>
                    <a:pt x="140" y="47"/>
                    <a:pt x="140" y="47"/>
                    <a:pt x="140" y="47"/>
                  </a:cubicBezTo>
                  <a:cubicBezTo>
                    <a:pt x="152" y="35"/>
                    <a:pt x="172" y="35"/>
                    <a:pt x="184" y="47"/>
                  </a:cubicBezTo>
                  <a:cubicBezTo>
                    <a:pt x="190" y="53"/>
                    <a:pt x="193" y="60"/>
                    <a:pt x="193" y="69"/>
                  </a:cubicBezTo>
                  <a:cubicBezTo>
                    <a:pt x="193" y="77"/>
                    <a:pt x="190" y="84"/>
                    <a:pt x="184" y="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3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819399"/>
              </p:ext>
            </p:extLst>
          </p:nvPr>
        </p:nvGraphicFramePr>
        <p:xfrm>
          <a:off x="3679207" y="2688473"/>
          <a:ext cx="3929409" cy="1368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38" name="Group 69"/>
          <p:cNvGrpSpPr>
            <a:grpSpLocks noChangeAspect="1"/>
          </p:cNvGrpSpPr>
          <p:nvPr/>
        </p:nvGrpSpPr>
        <p:grpSpPr bwMode="auto">
          <a:xfrm>
            <a:off x="1144438" y="2885761"/>
            <a:ext cx="403226" cy="730250"/>
            <a:chOff x="224" y="2211"/>
            <a:chExt cx="254" cy="460"/>
          </a:xfrm>
          <a:solidFill>
            <a:schemeClr val="accent4"/>
          </a:solidFill>
        </p:grpSpPr>
        <p:sp>
          <p:nvSpPr>
            <p:cNvPr id="39" name="Oval 70"/>
            <p:cNvSpPr>
              <a:spLocks noChangeArrowheads="1"/>
            </p:cNvSpPr>
            <p:nvPr/>
          </p:nvSpPr>
          <p:spPr bwMode="auto">
            <a:xfrm>
              <a:off x="288" y="2211"/>
              <a:ext cx="124" cy="12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1"/>
            <p:cNvSpPr>
              <a:spLocks/>
            </p:cNvSpPr>
            <p:nvPr/>
          </p:nvSpPr>
          <p:spPr bwMode="auto">
            <a:xfrm>
              <a:off x="224" y="2351"/>
              <a:ext cx="254" cy="320"/>
            </a:xfrm>
            <a:custGeom>
              <a:avLst/>
              <a:gdLst>
                <a:gd name="T0" fmla="*/ 179 w 182"/>
                <a:gd name="T1" fmla="*/ 116 h 229"/>
                <a:gd name="T2" fmla="*/ 148 w 182"/>
                <a:gd name="T3" fmla="*/ 24 h 229"/>
                <a:gd name="T4" fmla="*/ 90 w 182"/>
                <a:gd name="T5" fmla="*/ 0 h 229"/>
                <a:gd name="T6" fmla="*/ 34 w 182"/>
                <a:gd name="T7" fmla="*/ 24 h 229"/>
                <a:gd name="T8" fmla="*/ 3 w 182"/>
                <a:gd name="T9" fmla="*/ 116 h 229"/>
                <a:gd name="T10" fmla="*/ 13 w 182"/>
                <a:gd name="T11" fmla="*/ 136 h 229"/>
                <a:gd name="T12" fmla="*/ 33 w 182"/>
                <a:gd name="T13" fmla="*/ 126 h 229"/>
                <a:gd name="T14" fmla="*/ 42 w 182"/>
                <a:gd name="T15" fmla="*/ 99 h 229"/>
                <a:gd name="T16" fmla="*/ 63 w 182"/>
                <a:gd name="T17" fmla="*/ 219 h 229"/>
                <a:gd name="T18" fmla="*/ 72 w 182"/>
                <a:gd name="T19" fmla="*/ 229 h 229"/>
                <a:gd name="T20" fmla="*/ 109 w 182"/>
                <a:gd name="T21" fmla="*/ 229 h 229"/>
                <a:gd name="T22" fmla="*/ 117 w 182"/>
                <a:gd name="T23" fmla="*/ 219 h 229"/>
                <a:gd name="T24" fmla="*/ 139 w 182"/>
                <a:gd name="T25" fmla="*/ 98 h 229"/>
                <a:gd name="T26" fmla="*/ 149 w 182"/>
                <a:gd name="T27" fmla="*/ 126 h 229"/>
                <a:gd name="T28" fmla="*/ 169 w 182"/>
                <a:gd name="T29" fmla="*/ 136 h 229"/>
                <a:gd name="T30" fmla="*/ 179 w 182"/>
                <a:gd name="T31" fmla="*/ 11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2" h="229">
                  <a:moveTo>
                    <a:pt x="179" y="116"/>
                  </a:moveTo>
                  <a:cubicBezTo>
                    <a:pt x="148" y="24"/>
                    <a:pt x="148" y="24"/>
                    <a:pt x="148" y="24"/>
                  </a:cubicBezTo>
                  <a:cubicBezTo>
                    <a:pt x="144" y="12"/>
                    <a:pt x="120" y="0"/>
                    <a:pt x="90" y="0"/>
                  </a:cubicBezTo>
                  <a:cubicBezTo>
                    <a:pt x="59" y="0"/>
                    <a:pt x="37" y="13"/>
                    <a:pt x="34" y="24"/>
                  </a:cubicBezTo>
                  <a:cubicBezTo>
                    <a:pt x="3" y="116"/>
                    <a:pt x="3" y="116"/>
                    <a:pt x="3" y="116"/>
                  </a:cubicBezTo>
                  <a:cubicBezTo>
                    <a:pt x="0" y="124"/>
                    <a:pt x="4" y="133"/>
                    <a:pt x="13" y="136"/>
                  </a:cubicBezTo>
                  <a:cubicBezTo>
                    <a:pt x="21" y="139"/>
                    <a:pt x="30" y="135"/>
                    <a:pt x="33" y="126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7" y="139"/>
                    <a:pt x="54" y="185"/>
                    <a:pt x="63" y="219"/>
                  </a:cubicBezTo>
                  <a:cubicBezTo>
                    <a:pt x="66" y="228"/>
                    <a:pt x="67" y="229"/>
                    <a:pt x="72" y="229"/>
                  </a:cubicBezTo>
                  <a:cubicBezTo>
                    <a:pt x="109" y="229"/>
                    <a:pt x="109" y="229"/>
                    <a:pt x="109" y="229"/>
                  </a:cubicBezTo>
                  <a:cubicBezTo>
                    <a:pt x="114" y="229"/>
                    <a:pt x="115" y="228"/>
                    <a:pt x="117" y="219"/>
                  </a:cubicBezTo>
                  <a:cubicBezTo>
                    <a:pt x="127" y="184"/>
                    <a:pt x="134" y="137"/>
                    <a:pt x="139" y="98"/>
                  </a:cubicBezTo>
                  <a:cubicBezTo>
                    <a:pt x="149" y="126"/>
                    <a:pt x="149" y="126"/>
                    <a:pt x="149" y="126"/>
                  </a:cubicBezTo>
                  <a:cubicBezTo>
                    <a:pt x="151" y="135"/>
                    <a:pt x="160" y="139"/>
                    <a:pt x="169" y="136"/>
                  </a:cubicBezTo>
                  <a:cubicBezTo>
                    <a:pt x="177" y="133"/>
                    <a:pt x="182" y="124"/>
                    <a:pt x="179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" name="7 Rectángulo"/>
          <p:cNvSpPr/>
          <p:nvPr/>
        </p:nvSpPr>
        <p:spPr>
          <a:xfrm>
            <a:off x="576064" y="1975941"/>
            <a:ext cx="328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1"/>
                </a:solidFill>
              </a:rPr>
              <a:t>Tiene pareja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42" name="7 Rectángulo"/>
          <p:cNvSpPr/>
          <p:nvPr/>
        </p:nvSpPr>
        <p:spPr>
          <a:xfrm>
            <a:off x="635534" y="3363838"/>
            <a:ext cx="328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No tiene pareja</a:t>
            </a:r>
            <a:endParaRPr lang="es-ES" sz="1400" dirty="0">
              <a:solidFill>
                <a:schemeClr val="accent3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1717558" y="2787774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solidFill>
                  <a:schemeClr val="accent3"/>
                </a:solidFill>
              </a:rPr>
              <a:t>37%</a:t>
            </a:r>
            <a:endParaRPr lang="es-CL" sz="3200" dirty="0"/>
          </a:p>
        </p:txBody>
      </p:sp>
      <p:sp>
        <p:nvSpPr>
          <p:cNvPr id="44" name="43 Rectángulo"/>
          <p:cNvSpPr/>
          <p:nvPr/>
        </p:nvSpPr>
        <p:spPr>
          <a:xfrm>
            <a:off x="1717559" y="1419622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solidFill>
                  <a:schemeClr val="accent1"/>
                </a:solidFill>
              </a:rPr>
              <a:t>61%</a:t>
            </a:r>
            <a:endParaRPr lang="es-CL" sz="3200" dirty="0">
              <a:solidFill>
                <a:schemeClr val="accent1"/>
              </a:solidFill>
            </a:endParaRPr>
          </a:p>
        </p:txBody>
      </p:sp>
      <p:sp>
        <p:nvSpPr>
          <p:cNvPr id="45" name="7 Rectángulo"/>
          <p:cNvSpPr/>
          <p:nvPr/>
        </p:nvSpPr>
        <p:spPr>
          <a:xfrm>
            <a:off x="539552" y="4338980"/>
            <a:ext cx="328839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50" b="1" dirty="0" smtClean="0">
                <a:solidFill>
                  <a:schemeClr val="accent5"/>
                </a:solidFill>
              </a:rPr>
              <a:t>Nunca ha tenido pareja</a:t>
            </a:r>
            <a:endParaRPr lang="es-ES" sz="1050" dirty="0">
              <a:solidFill>
                <a:schemeClr val="accent5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1931055" y="3939902"/>
            <a:ext cx="554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000" b="1" dirty="0">
                <a:solidFill>
                  <a:schemeClr val="accent5"/>
                </a:solidFill>
              </a:rPr>
              <a:t>2</a:t>
            </a:r>
            <a:r>
              <a:rPr lang="es-CL" sz="2000" b="1" dirty="0" smtClean="0">
                <a:solidFill>
                  <a:schemeClr val="accent5"/>
                </a:solidFill>
              </a:rPr>
              <a:t>%</a:t>
            </a:r>
            <a:endParaRPr lang="es-CL" sz="2000" dirty="0">
              <a:solidFill>
                <a:schemeClr val="accent5"/>
              </a:solidFill>
            </a:endParaRPr>
          </a:p>
        </p:txBody>
      </p:sp>
      <p:sp>
        <p:nvSpPr>
          <p:cNvPr id="3" name="2 Flecha derecha"/>
          <p:cNvSpPr/>
          <p:nvPr/>
        </p:nvSpPr>
        <p:spPr bwMode="gray">
          <a:xfrm>
            <a:off x="3131840" y="1779662"/>
            <a:ext cx="288032" cy="196279"/>
          </a:xfrm>
          <a:prstGeom prst="rightArrow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Flecha derecha"/>
          <p:cNvSpPr/>
          <p:nvPr/>
        </p:nvSpPr>
        <p:spPr bwMode="gray">
          <a:xfrm>
            <a:off x="3131840" y="3023543"/>
            <a:ext cx="288032" cy="196279"/>
          </a:xfrm>
          <a:prstGeom prst="rightArrow">
            <a:avLst/>
          </a:prstGeom>
          <a:solidFill>
            <a:schemeClr val="accent4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7 Rectángulo"/>
          <p:cNvSpPr/>
          <p:nvPr/>
        </p:nvSpPr>
        <p:spPr>
          <a:xfrm>
            <a:off x="3744069" y="987574"/>
            <a:ext cx="38522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>
                <a:solidFill>
                  <a:schemeClr val="accent1"/>
                </a:solidFill>
              </a:rPr>
              <a:t>¿Por qué motivo crees que tu pareja eligió estar contigo?</a:t>
            </a:r>
          </a:p>
        </p:txBody>
      </p:sp>
      <p:sp>
        <p:nvSpPr>
          <p:cNvPr id="49" name="7 Rectángulo"/>
          <p:cNvSpPr/>
          <p:nvPr/>
        </p:nvSpPr>
        <p:spPr>
          <a:xfrm>
            <a:off x="3744069" y="2670180"/>
            <a:ext cx="385226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solidFill>
                  <a:schemeClr val="accent3"/>
                </a:solidFill>
              </a:rPr>
              <a:t>Pensando en tu última pareja ¿Por </a:t>
            </a:r>
            <a:r>
              <a:rPr lang="es-ES" sz="1100" dirty="0">
                <a:solidFill>
                  <a:schemeClr val="accent3"/>
                </a:solidFill>
              </a:rPr>
              <a:t>qué motivo crees que </a:t>
            </a:r>
            <a:r>
              <a:rPr lang="es-ES" sz="1100" dirty="0" smtClean="0">
                <a:solidFill>
                  <a:schemeClr val="accent3"/>
                </a:solidFill>
              </a:rPr>
              <a:t>eligió </a:t>
            </a:r>
            <a:r>
              <a:rPr lang="es-ES" sz="1100" dirty="0">
                <a:solidFill>
                  <a:schemeClr val="accent3"/>
                </a:solidFill>
              </a:rPr>
              <a:t>estar contigo?</a:t>
            </a:r>
          </a:p>
        </p:txBody>
      </p:sp>
    </p:spTree>
    <p:extLst>
      <p:ext uri="{BB962C8B-B14F-4D97-AF65-F5344CB8AC3E}">
        <p14:creationId xmlns:p14="http://schemas.microsoft.com/office/powerpoint/2010/main" val="3746942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graphicFrame>
        <p:nvGraphicFramePr>
          <p:cNvPr id="5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90742340"/>
              </p:ext>
            </p:extLst>
          </p:nvPr>
        </p:nvGraphicFramePr>
        <p:xfrm>
          <a:off x="539554" y="987575"/>
          <a:ext cx="8208910" cy="3576215"/>
        </p:xfrm>
        <a:graphic>
          <a:graphicData uri="http://schemas.openxmlformats.org/drawingml/2006/table">
            <a:tbl>
              <a:tblPr/>
              <a:tblGrid>
                <a:gridCol w="965172"/>
                <a:gridCol w="632389"/>
                <a:gridCol w="632389"/>
                <a:gridCol w="862350"/>
                <a:gridCol w="747370"/>
                <a:gridCol w="689880"/>
                <a:gridCol w="747370"/>
                <a:gridCol w="747370"/>
                <a:gridCol w="747370"/>
                <a:gridCol w="747370"/>
                <a:gridCol w="689880"/>
              </a:tblGrid>
              <a:tr h="216023">
                <a:tc rowSpan="2"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s-ES" sz="800" i="0" dirty="0" smtClean="0">
                          <a:solidFill>
                            <a:schemeClr val="tx1"/>
                          </a:solidFill>
                        </a:rPr>
                        <a:t>¿Por qué motivo crees que tu pareja eligió estar contigo?</a:t>
                      </a:r>
                      <a:endParaRPr lang="es-CL" sz="8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s-ES" sz="800" i="0" dirty="0" smtClean="0">
                          <a:solidFill>
                            <a:schemeClr val="tx1"/>
                          </a:solidFill>
                        </a:rPr>
                        <a:t>Pensando en tu última pareja ¿Por qué motivo crees que eligió estar contigo?</a:t>
                      </a:r>
                      <a:endParaRPr lang="es-CL" sz="8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estilo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humor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apariencia física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Ninguna de éstas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estilo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humor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 apariencia física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Ninguna de éstas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Motivo elección de su pareja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¿Por qué motivo crees que tu pareja eligió estar contigo?, Pensando en tu última pareja ¿Por qué motivo crees que eligió estar contigo?</a:t>
            </a:r>
            <a:endParaRPr lang="es-ES" sz="11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124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Moda masculina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Elige todas las frases sobre moda masculina actual con las que te sientas identificado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5580112" y="3172680"/>
            <a:ext cx="2555937" cy="10372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100" dirty="0" smtClean="0">
                <a:latin typeface="Arial"/>
              </a:rPr>
              <a:t>La primera opción de los hombres entre 18-24 años es el que les gustan los corte de pelos actuales, mientras que a los de 25 – 35 años es el uso de la barba actual.</a:t>
            </a:r>
          </a:p>
        </p:txBody>
      </p:sp>
      <p:grpSp>
        <p:nvGrpSpPr>
          <p:cNvPr id="16" name="Group 75"/>
          <p:cNvGrpSpPr>
            <a:grpSpLocks noChangeAspect="1"/>
          </p:cNvGrpSpPr>
          <p:nvPr/>
        </p:nvGrpSpPr>
        <p:grpSpPr bwMode="auto">
          <a:xfrm>
            <a:off x="3097011" y="1320111"/>
            <a:ext cx="732632" cy="747583"/>
            <a:chOff x="1077" y="2767"/>
            <a:chExt cx="588" cy="600"/>
          </a:xfrm>
          <a:solidFill>
            <a:schemeClr val="accent2"/>
          </a:solidFill>
        </p:grpSpPr>
        <p:sp>
          <p:nvSpPr>
            <p:cNvPr id="17" name="Freeform 76"/>
            <p:cNvSpPr>
              <a:spLocks noEditPoints="1"/>
            </p:cNvSpPr>
            <p:nvPr/>
          </p:nvSpPr>
          <p:spPr bwMode="auto">
            <a:xfrm>
              <a:off x="1077" y="2994"/>
              <a:ext cx="253" cy="174"/>
            </a:xfrm>
            <a:custGeom>
              <a:avLst/>
              <a:gdLst>
                <a:gd name="T0" fmla="*/ 99 w 107"/>
                <a:gd name="T1" fmla="*/ 56 h 74"/>
                <a:gd name="T2" fmla="*/ 107 w 107"/>
                <a:gd name="T3" fmla="*/ 20 h 74"/>
                <a:gd name="T4" fmla="*/ 90 w 107"/>
                <a:gd name="T5" fmla="*/ 26 h 74"/>
                <a:gd name="T6" fmla="*/ 89 w 107"/>
                <a:gd name="T7" fmla="*/ 23 h 74"/>
                <a:gd name="T8" fmla="*/ 67 w 107"/>
                <a:gd name="T9" fmla="*/ 3 h 74"/>
                <a:gd name="T10" fmla="*/ 35 w 107"/>
                <a:gd name="T11" fmla="*/ 4 h 74"/>
                <a:gd name="T12" fmla="*/ 2 w 107"/>
                <a:gd name="T13" fmla="*/ 46 h 74"/>
                <a:gd name="T14" fmla="*/ 3 w 107"/>
                <a:gd name="T15" fmla="*/ 51 h 74"/>
                <a:gd name="T16" fmla="*/ 25 w 107"/>
                <a:gd name="T17" fmla="*/ 71 h 74"/>
                <a:gd name="T18" fmla="*/ 57 w 107"/>
                <a:gd name="T19" fmla="*/ 70 h 74"/>
                <a:gd name="T20" fmla="*/ 58 w 107"/>
                <a:gd name="T21" fmla="*/ 69 h 74"/>
                <a:gd name="T22" fmla="*/ 58 w 107"/>
                <a:gd name="T23" fmla="*/ 69 h 74"/>
                <a:gd name="T24" fmla="*/ 99 w 107"/>
                <a:gd name="T25" fmla="*/ 56 h 74"/>
                <a:gd name="T26" fmla="*/ 52 w 107"/>
                <a:gd name="T27" fmla="*/ 55 h 74"/>
                <a:gd name="T28" fmla="*/ 29 w 107"/>
                <a:gd name="T29" fmla="*/ 56 h 74"/>
                <a:gd name="T30" fmla="*/ 18 w 107"/>
                <a:gd name="T31" fmla="*/ 46 h 74"/>
                <a:gd name="T32" fmla="*/ 17 w 107"/>
                <a:gd name="T33" fmla="*/ 44 h 74"/>
                <a:gd name="T34" fmla="*/ 40 w 107"/>
                <a:gd name="T35" fmla="*/ 19 h 74"/>
                <a:gd name="T36" fmla="*/ 63 w 107"/>
                <a:gd name="T37" fmla="*/ 18 h 74"/>
                <a:gd name="T38" fmla="*/ 74 w 107"/>
                <a:gd name="T39" fmla="*/ 28 h 74"/>
                <a:gd name="T40" fmla="*/ 74 w 107"/>
                <a:gd name="T41" fmla="*/ 30 h 74"/>
                <a:gd name="T42" fmla="*/ 52 w 107"/>
                <a:gd name="T43" fmla="*/ 5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7" h="74">
                  <a:moveTo>
                    <a:pt x="99" y="56"/>
                  </a:moveTo>
                  <a:cubicBezTo>
                    <a:pt x="107" y="20"/>
                    <a:pt x="107" y="20"/>
                    <a:pt x="107" y="20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89" y="25"/>
                    <a:pt x="89" y="24"/>
                    <a:pt x="89" y="23"/>
                  </a:cubicBezTo>
                  <a:cubicBezTo>
                    <a:pt x="86" y="13"/>
                    <a:pt x="78" y="6"/>
                    <a:pt x="67" y="3"/>
                  </a:cubicBezTo>
                  <a:cubicBezTo>
                    <a:pt x="57" y="0"/>
                    <a:pt x="46" y="0"/>
                    <a:pt x="35" y="4"/>
                  </a:cubicBezTo>
                  <a:cubicBezTo>
                    <a:pt x="14" y="11"/>
                    <a:pt x="0" y="29"/>
                    <a:pt x="2" y="46"/>
                  </a:cubicBezTo>
                  <a:cubicBezTo>
                    <a:pt x="2" y="48"/>
                    <a:pt x="2" y="50"/>
                    <a:pt x="3" y="51"/>
                  </a:cubicBezTo>
                  <a:cubicBezTo>
                    <a:pt x="6" y="60"/>
                    <a:pt x="14" y="68"/>
                    <a:pt x="25" y="71"/>
                  </a:cubicBezTo>
                  <a:cubicBezTo>
                    <a:pt x="34" y="74"/>
                    <a:pt x="46" y="74"/>
                    <a:pt x="57" y="70"/>
                  </a:cubicBezTo>
                  <a:cubicBezTo>
                    <a:pt x="57" y="70"/>
                    <a:pt x="58" y="70"/>
                    <a:pt x="58" y="69"/>
                  </a:cubicBezTo>
                  <a:cubicBezTo>
                    <a:pt x="58" y="69"/>
                    <a:pt x="58" y="69"/>
                    <a:pt x="58" y="69"/>
                  </a:cubicBezTo>
                  <a:lnTo>
                    <a:pt x="99" y="56"/>
                  </a:lnTo>
                  <a:close/>
                  <a:moveTo>
                    <a:pt x="52" y="55"/>
                  </a:moveTo>
                  <a:cubicBezTo>
                    <a:pt x="44" y="58"/>
                    <a:pt x="36" y="58"/>
                    <a:pt x="29" y="56"/>
                  </a:cubicBezTo>
                  <a:cubicBezTo>
                    <a:pt x="26" y="55"/>
                    <a:pt x="20" y="52"/>
                    <a:pt x="18" y="46"/>
                  </a:cubicBezTo>
                  <a:cubicBezTo>
                    <a:pt x="18" y="46"/>
                    <a:pt x="17" y="45"/>
                    <a:pt x="17" y="44"/>
                  </a:cubicBezTo>
                  <a:cubicBezTo>
                    <a:pt x="16" y="35"/>
                    <a:pt x="26" y="23"/>
                    <a:pt x="40" y="19"/>
                  </a:cubicBezTo>
                  <a:cubicBezTo>
                    <a:pt x="48" y="16"/>
                    <a:pt x="56" y="16"/>
                    <a:pt x="63" y="18"/>
                  </a:cubicBezTo>
                  <a:cubicBezTo>
                    <a:pt x="66" y="19"/>
                    <a:pt x="72" y="22"/>
                    <a:pt x="74" y="28"/>
                  </a:cubicBezTo>
                  <a:cubicBezTo>
                    <a:pt x="74" y="28"/>
                    <a:pt x="74" y="29"/>
                    <a:pt x="74" y="30"/>
                  </a:cubicBezTo>
                  <a:cubicBezTo>
                    <a:pt x="76" y="39"/>
                    <a:pt x="66" y="50"/>
                    <a:pt x="52" y="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Freeform 77"/>
            <p:cNvSpPr>
              <a:spLocks/>
            </p:cNvSpPr>
            <p:nvPr/>
          </p:nvSpPr>
          <p:spPr bwMode="auto">
            <a:xfrm>
              <a:off x="1448" y="2927"/>
              <a:ext cx="217" cy="152"/>
            </a:xfrm>
            <a:custGeom>
              <a:avLst/>
              <a:gdLst>
                <a:gd name="T0" fmla="*/ 7 w 92"/>
                <a:gd name="T1" fmla="*/ 29 h 64"/>
                <a:gd name="T2" fmla="*/ 0 w 92"/>
                <a:gd name="T3" fmla="*/ 64 h 64"/>
                <a:gd name="T4" fmla="*/ 34 w 92"/>
                <a:gd name="T5" fmla="*/ 53 h 64"/>
                <a:gd name="T6" fmla="*/ 92 w 92"/>
                <a:gd name="T7" fmla="*/ 0 h 64"/>
                <a:gd name="T8" fmla="*/ 7 w 92"/>
                <a:gd name="T9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64">
                  <a:moveTo>
                    <a:pt x="7" y="29"/>
                  </a:moveTo>
                  <a:cubicBezTo>
                    <a:pt x="0" y="64"/>
                    <a:pt x="0" y="64"/>
                    <a:pt x="0" y="64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62" y="43"/>
                    <a:pt x="83" y="23"/>
                    <a:pt x="92" y="0"/>
                  </a:cubicBezTo>
                  <a:lnTo>
                    <a:pt x="7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Freeform 78"/>
            <p:cNvSpPr>
              <a:spLocks noEditPoints="1"/>
            </p:cNvSpPr>
            <p:nvPr/>
          </p:nvSpPr>
          <p:spPr bwMode="auto">
            <a:xfrm>
              <a:off x="1306" y="2767"/>
              <a:ext cx="179" cy="600"/>
            </a:xfrm>
            <a:custGeom>
              <a:avLst/>
              <a:gdLst>
                <a:gd name="T0" fmla="*/ 46 w 76"/>
                <a:gd name="T1" fmla="*/ 165 h 254"/>
                <a:gd name="T2" fmla="*/ 42 w 76"/>
                <a:gd name="T3" fmla="*/ 165 h 254"/>
                <a:gd name="T4" fmla="*/ 76 w 76"/>
                <a:gd name="T5" fmla="*/ 0 h 254"/>
                <a:gd name="T6" fmla="*/ 31 w 76"/>
                <a:gd name="T7" fmla="*/ 64 h 254"/>
                <a:gd name="T8" fmla="*/ 3 w 76"/>
                <a:gd name="T9" fmla="*/ 201 h 254"/>
                <a:gd name="T10" fmla="*/ 3 w 76"/>
                <a:gd name="T11" fmla="*/ 201 h 254"/>
                <a:gd name="T12" fmla="*/ 3 w 76"/>
                <a:gd name="T13" fmla="*/ 203 h 254"/>
                <a:gd name="T14" fmla="*/ 6 w 76"/>
                <a:gd name="T15" fmla="*/ 235 h 254"/>
                <a:gd name="T16" fmla="*/ 28 w 76"/>
                <a:gd name="T17" fmla="*/ 254 h 254"/>
                <a:gd name="T18" fmla="*/ 33 w 76"/>
                <a:gd name="T19" fmla="*/ 254 h 254"/>
                <a:gd name="T20" fmla="*/ 71 w 76"/>
                <a:gd name="T21" fmla="*/ 217 h 254"/>
                <a:gd name="T22" fmla="*/ 68 w 76"/>
                <a:gd name="T23" fmla="*/ 184 h 254"/>
                <a:gd name="T24" fmla="*/ 46 w 76"/>
                <a:gd name="T25" fmla="*/ 165 h 254"/>
                <a:gd name="T26" fmla="*/ 33 w 76"/>
                <a:gd name="T27" fmla="*/ 116 h 254"/>
                <a:gd name="T28" fmla="*/ 43 w 76"/>
                <a:gd name="T29" fmla="*/ 121 h 254"/>
                <a:gd name="T30" fmla="*/ 38 w 76"/>
                <a:gd name="T31" fmla="*/ 130 h 254"/>
                <a:gd name="T32" fmla="*/ 28 w 76"/>
                <a:gd name="T33" fmla="*/ 125 h 254"/>
                <a:gd name="T34" fmla="*/ 33 w 76"/>
                <a:gd name="T35" fmla="*/ 116 h 254"/>
                <a:gd name="T36" fmla="*/ 56 w 76"/>
                <a:gd name="T37" fmla="*/ 213 h 254"/>
                <a:gd name="T38" fmla="*/ 33 w 76"/>
                <a:gd name="T39" fmla="*/ 239 h 254"/>
                <a:gd name="T40" fmla="*/ 31 w 76"/>
                <a:gd name="T41" fmla="*/ 239 h 254"/>
                <a:gd name="T42" fmla="*/ 20 w 76"/>
                <a:gd name="T43" fmla="*/ 229 h 254"/>
                <a:gd name="T44" fmla="*/ 18 w 76"/>
                <a:gd name="T45" fmla="*/ 206 h 254"/>
                <a:gd name="T46" fmla="*/ 40 w 76"/>
                <a:gd name="T47" fmla="*/ 180 h 254"/>
                <a:gd name="T48" fmla="*/ 43 w 76"/>
                <a:gd name="T49" fmla="*/ 181 h 254"/>
                <a:gd name="T50" fmla="*/ 54 w 76"/>
                <a:gd name="T51" fmla="*/ 191 h 254"/>
                <a:gd name="T52" fmla="*/ 56 w 76"/>
                <a:gd name="T53" fmla="*/ 21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6" h="254">
                  <a:moveTo>
                    <a:pt x="46" y="165"/>
                  </a:moveTo>
                  <a:cubicBezTo>
                    <a:pt x="45" y="165"/>
                    <a:pt x="44" y="165"/>
                    <a:pt x="42" y="16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54" y="12"/>
                    <a:pt x="37" y="35"/>
                    <a:pt x="31" y="64"/>
                  </a:cubicBezTo>
                  <a:cubicBezTo>
                    <a:pt x="3" y="201"/>
                    <a:pt x="3" y="201"/>
                    <a:pt x="3" y="201"/>
                  </a:cubicBezTo>
                  <a:cubicBezTo>
                    <a:pt x="3" y="201"/>
                    <a:pt x="3" y="201"/>
                    <a:pt x="3" y="201"/>
                  </a:cubicBezTo>
                  <a:cubicBezTo>
                    <a:pt x="3" y="202"/>
                    <a:pt x="3" y="202"/>
                    <a:pt x="3" y="203"/>
                  </a:cubicBezTo>
                  <a:cubicBezTo>
                    <a:pt x="0" y="214"/>
                    <a:pt x="2" y="226"/>
                    <a:pt x="6" y="235"/>
                  </a:cubicBezTo>
                  <a:cubicBezTo>
                    <a:pt x="10" y="245"/>
                    <a:pt x="18" y="252"/>
                    <a:pt x="28" y="254"/>
                  </a:cubicBezTo>
                  <a:cubicBezTo>
                    <a:pt x="30" y="254"/>
                    <a:pt x="31" y="254"/>
                    <a:pt x="33" y="254"/>
                  </a:cubicBezTo>
                  <a:cubicBezTo>
                    <a:pt x="51" y="254"/>
                    <a:pt x="66" y="239"/>
                    <a:pt x="71" y="217"/>
                  </a:cubicBezTo>
                  <a:cubicBezTo>
                    <a:pt x="73" y="205"/>
                    <a:pt x="72" y="194"/>
                    <a:pt x="68" y="184"/>
                  </a:cubicBezTo>
                  <a:cubicBezTo>
                    <a:pt x="63" y="174"/>
                    <a:pt x="55" y="167"/>
                    <a:pt x="46" y="165"/>
                  </a:cubicBezTo>
                  <a:close/>
                  <a:moveTo>
                    <a:pt x="33" y="116"/>
                  </a:moveTo>
                  <a:cubicBezTo>
                    <a:pt x="37" y="114"/>
                    <a:pt x="42" y="116"/>
                    <a:pt x="43" y="121"/>
                  </a:cubicBezTo>
                  <a:cubicBezTo>
                    <a:pt x="45" y="125"/>
                    <a:pt x="42" y="129"/>
                    <a:pt x="38" y="130"/>
                  </a:cubicBezTo>
                  <a:cubicBezTo>
                    <a:pt x="34" y="132"/>
                    <a:pt x="30" y="130"/>
                    <a:pt x="28" y="125"/>
                  </a:cubicBezTo>
                  <a:cubicBezTo>
                    <a:pt x="27" y="121"/>
                    <a:pt x="29" y="117"/>
                    <a:pt x="33" y="116"/>
                  </a:cubicBezTo>
                  <a:close/>
                  <a:moveTo>
                    <a:pt x="56" y="213"/>
                  </a:moveTo>
                  <a:cubicBezTo>
                    <a:pt x="53" y="228"/>
                    <a:pt x="43" y="239"/>
                    <a:pt x="33" y="239"/>
                  </a:cubicBezTo>
                  <a:cubicBezTo>
                    <a:pt x="33" y="239"/>
                    <a:pt x="32" y="239"/>
                    <a:pt x="31" y="239"/>
                  </a:cubicBezTo>
                  <a:cubicBezTo>
                    <a:pt x="25" y="237"/>
                    <a:pt x="21" y="232"/>
                    <a:pt x="20" y="229"/>
                  </a:cubicBezTo>
                  <a:cubicBezTo>
                    <a:pt x="17" y="222"/>
                    <a:pt x="16" y="214"/>
                    <a:pt x="18" y="206"/>
                  </a:cubicBezTo>
                  <a:cubicBezTo>
                    <a:pt x="21" y="192"/>
                    <a:pt x="31" y="180"/>
                    <a:pt x="40" y="180"/>
                  </a:cubicBezTo>
                  <a:cubicBezTo>
                    <a:pt x="41" y="180"/>
                    <a:pt x="42" y="181"/>
                    <a:pt x="43" y="181"/>
                  </a:cubicBezTo>
                  <a:cubicBezTo>
                    <a:pt x="49" y="182"/>
                    <a:pt x="52" y="188"/>
                    <a:pt x="54" y="191"/>
                  </a:cubicBezTo>
                  <a:cubicBezTo>
                    <a:pt x="56" y="197"/>
                    <a:pt x="57" y="205"/>
                    <a:pt x="56" y="2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5 Grupo"/>
          <p:cNvGrpSpPr/>
          <p:nvPr/>
        </p:nvGrpSpPr>
        <p:grpSpPr>
          <a:xfrm flipH="1">
            <a:off x="993642" y="2646482"/>
            <a:ext cx="658986" cy="599698"/>
            <a:chOff x="4646615" y="3219822"/>
            <a:chExt cx="919163" cy="779463"/>
          </a:xfrm>
        </p:grpSpPr>
        <p:sp>
          <p:nvSpPr>
            <p:cNvPr id="14" name="Freeform 49"/>
            <p:cNvSpPr>
              <a:spLocks/>
            </p:cNvSpPr>
            <p:nvPr/>
          </p:nvSpPr>
          <p:spPr bwMode="auto">
            <a:xfrm>
              <a:off x="4646615" y="3219822"/>
              <a:ext cx="919163" cy="779463"/>
            </a:xfrm>
            <a:custGeom>
              <a:avLst/>
              <a:gdLst>
                <a:gd name="T0" fmla="*/ 595 w 615"/>
                <a:gd name="T1" fmla="*/ 469 h 521"/>
                <a:gd name="T2" fmla="*/ 473 w 615"/>
                <a:gd name="T3" fmla="*/ 427 h 521"/>
                <a:gd name="T4" fmla="*/ 304 w 615"/>
                <a:gd name="T5" fmla="*/ 331 h 521"/>
                <a:gd name="T6" fmla="*/ 231 w 615"/>
                <a:gd name="T7" fmla="*/ 235 h 521"/>
                <a:gd name="T8" fmla="*/ 250 w 615"/>
                <a:gd name="T9" fmla="*/ 0 h 521"/>
                <a:gd name="T10" fmla="*/ 0 w 615"/>
                <a:gd name="T11" fmla="*/ 0 h 521"/>
                <a:gd name="T12" fmla="*/ 38 w 615"/>
                <a:gd name="T13" fmla="*/ 304 h 521"/>
                <a:gd name="T14" fmla="*/ 10 w 615"/>
                <a:gd name="T15" fmla="*/ 449 h 521"/>
                <a:gd name="T16" fmla="*/ 94 w 615"/>
                <a:gd name="T17" fmla="*/ 521 h 521"/>
                <a:gd name="T18" fmla="*/ 231 w 615"/>
                <a:gd name="T19" fmla="*/ 499 h 521"/>
                <a:gd name="T20" fmla="*/ 437 w 615"/>
                <a:gd name="T21" fmla="*/ 521 h 521"/>
                <a:gd name="T22" fmla="*/ 563 w 615"/>
                <a:gd name="T23" fmla="*/ 521 h 521"/>
                <a:gd name="T24" fmla="*/ 595 w 615"/>
                <a:gd name="T25" fmla="*/ 469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5" h="521">
                  <a:moveTo>
                    <a:pt x="595" y="469"/>
                  </a:moveTo>
                  <a:cubicBezTo>
                    <a:pt x="583" y="451"/>
                    <a:pt x="523" y="450"/>
                    <a:pt x="473" y="427"/>
                  </a:cubicBezTo>
                  <a:cubicBezTo>
                    <a:pt x="431" y="408"/>
                    <a:pt x="324" y="339"/>
                    <a:pt x="304" y="331"/>
                  </a:cubicBezTo>
                  <a:cubicBezTo>
                    <a:pt x="284" y="322"/>
                    <a:pt x="233" y="281"/>
                    <a:pt x="231" y="235"/>
                  </a:cubicBezTo>
                  <a:cubicBezTo>
                    <a:pt x="230" y="175"/>
                    <a:pt x="250" y="0"/>
                    <a:pt x="25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9" y="119"/>
                    <a:pt x="38" y="198"/>
                    <a:pt x="38" y="304"/>
                  </a:cubicBezTo>
                  <a:cubicBezTo>
                    <a:pt x="38" y="362"/>
                    <a:pt x="10" y="385"/>
                    <a:pt x="10" y="449"/>
                  </a:cubicBezTo>
                  <a:cubicBezTo>
                    <a:pt x="10" y="502"/>
                    <a:pt x="41" y="521"/>
                    <a:pt x="94" y="521"/>
                  </a:cubicBezTo>
                  <a:cubicBezTo>
                    <a:pt x="163" y="521"/>
                    <a:pt x="177" y="499"/>
                    <a:pt x="231" y="499"/>
                  </a:cubicBezTo>
                  <a:cubicBezTo>
                    <a:pt x="286" y="499"/>
                    <a:pt x="393" y="521"/>
                    <a:pt x="437" y="521"/>
                  </a:cubicBezTo>
                  <a:cubicBezTo>
                    <a:pt x="563" y="521"/>
                    <a:pt x="563" y="521"/>
                    <a:pt x="563" y="521"/>
                  </a:cubicBezTo>
                  <a:cubicBezTo>
                    <a:pt x="591" y="521"/>
                    <a:pt x="615" y="498"/>
                    <a:pt x="595" y="4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3 Elipse"/>
            <p:cNvSpPr/>
            <p:nvPr/>
          </p:nvSpPr>
          <p:spPr bwMode="gray">
            <a:xfrm>
              <a:off x="4733196" y="3624546"/>
              <a:ext cx="288000" cy="288032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indent="0" algn="ctr">
                <a:spcBef>
                  <a:spcPts val="300"/>
                </a:spcBef>
                <a:buFont typeface="Courier New" pitchFamily="49" charset="0"/>
                <a:buNone/>
              </a:pPr>
              <a:endParaRPr lang="es-CL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42"/>
            <p:cNvSpPr>
              <a:spLocks noChangeAspect="1" noEditPoints="1"/>
            </p:cNvSpPr>
            <p:nvPr>
              <p:custDataLst>
                <p:tags r:id="rId2"/>
              </p:custDataLst>
            </p:nvPr>
          </p:nvSpPr>
          <p:spPr bwMode="auto">
            <a:xfrm>
              <a:off x="4716016" y="3615902"/>
              <a:ext cx="324000" cy="324000"/>
            </a:xfrm>
            <a:custGeom>
              <a:avLst/>
              <a:gdLst>
                <a:gd name="T0" fmla="*/ 1040 w 2080"/>
                <a:gd name="T1" fmla="*/ 0 h 2080"/>
                <a:gd name="T2" fmla="*/ 2080 w 2080"/>
                <a:gd name="T3" fmla="*/ 1040 h 2080"/>
                <a:gd name="T4" fmla="*/ 1040 w 2080"/>
                <a:gd name="T5" fmla="*/ 2080 h 2080"/>
                <a:gd name="T6" fmla="*/ 0 w 2080"/>
                <a:gd name="T7" fmla="*/ 1040 h 2080"/>
                <a:gd name="T8" fmla="*/ 1040 w 2080"/>
                <a:gd name="T9" fmla="*/ 0 h 2080"/>
                <a:gd name="T10" fmla="*/ 1040 w 2080"/>
                <a:gd name="T11" fmla="*/ 240 h 2080"/>
                <a:gd name="T12" fmla="*/ 880 w 2080"/>
                <a:gd name="T13" fmla="*/ 400 h 2080"/>
                <a:gd name="T14" fmla="*/ 1040 w 2080"/>
                <a:gd name="T15" fmla="*/ 560 h 2080"/>
                <a:gd name="T16" fmla="*/ 1200 w 2080"/>
                <a:gd name="T17" fmla="*/ 400 h 2080"/>
                <a:gd name="T18" fmla="*/ 1040 w 2080"/>
                <a:gd name="T19" fmla="*/ 240 h 2080"/>
                <a:gd name="T20" fmla="*/ 760 w 2080"/>
                <a:gd name="T21" fmla="*/ 640 h 2080"/>
                <a:gd name="T22" fmla="*/ 760 w 2080"/>
                <a:gd name="T23" fmla="*/ 720 h 2080"/>
                <a:gd name="T24" fmla="*/ 1000 w 2080"/>
                <a:gd name="T25" fmla="*/ 720 h 2080"/>
                <a:gd name="T26" fmla="*/ 1000 w 2080"/>
                <a:gd name="T27" fmla="*/ 1839 h 2080"/>
                <a:gd name="T28" fmla="*/ 400 w 2080"/>
                <a:gd name="T29" fmla="*/ 1200 h 2080"/>
                <a:gd name="T30" fmla="*/ 400 w 2080"/>
                <a:gd name="T31" fmla="*/ 1040 h 2080"/>
                <a:gd name="T32" fmla="*/ 320 w 2080"/>
                <a:gd name="T33" fmla="*/ 1040 h 2080"/>
                <a:gd name="T34" fmla="*/ 320 w 2080"/>
                <a:gd name="T35" fmla="*/ 1200 h 2080"/>
                <a:gd name="T36" fmla="*/ 1040 w 2080"/>
                <a:gd name="T37" fmla="*/ 1920 h 2080"/>
                <a:gd name="T38" fmla="*/ 1760 w 2080"/>
                <a:gd name="T39" fmla="*/ 1200 h 2080"/>
                <a:gd name="T40" fmla="*/ 1760 w 2080"/>
                <a:gd name="T41" fmla="*/ 1040 h 2080"/>
                <a:gd name="T42" fmla="*/ 1680 w 2080"/>
                <a:gd name="T43" fmla="*/ 1040 h 2080"/>
                <a:gd name="T44" fmla="*/ 1680 w 2080"/>
                <a:gd name="T45" fmla="*/ 1200 h 2080"/>
                <a:gd name="T46" fmla="*/ 1080 w 2080"/>
                <a:gd name="T47" fmla="*/ 1839 h 2080"/>
                <a:gd name="T48" fmla="*/ 1080 w 2080"/>
                <a:gd name="T49" fmla="*/ 720 h 2080"/>
                <a:gd name="T50" fmla="*/ 1320 w 2080"/>
                <a:gd name="T51" fmla="*/ 720 h 2080"/>
                <a:gd name="T52" fmla="*/ 1320 w 2080"/>
                <a:gd name="T53" fmla="*/ 640 h 2080"/>
                <a:gd name="T54" fmla="*/ 1080 w 2080"/>
                <a:gd name="T55" fmla="*/ 640 h 2080"/>
                <a:gd name="T56" fmla="*/ 1280 w 2080"/>
                <a:gd name="T57" fmla="*/ 400 h 2080"/>
                <a:gd name="T58" fmla="*/ 1040 w 2080"/>
                <a:gd name="T59" fmla="*/ 160 h 2080"/>
                <a:gd name="T60" fmla="*/ 800 w 2080"/>
                <a:gd name="T61" fmla="*/ 400 h 2080"/>
                <a:gd name="T62" fmla="*/ 1000 w 2080"/>
                <a:gd name="T63" fmla="*/ 640 h 2080"/>
                <a:gd name="T64" fmla="*/ 760 w 2080"/>
                <a:gd name="T65" fmla="*/ 640 h 2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80" h="2080">
                  <a:moveTo>
                    <a:pt x="1040" y="0"/>
                  </a:moveTo>
                  <a:cubicBezTo>
                    <a:pt x="1614" y="0"/>
                    <a:pt x="2080" y="466"/>
                    <a:pt x="2080" y="1040"/>
                  </a:cubicBezTo>
                  <a:cubicBezTo>
                    <a:pt x="2080" y="1614"/>
                    <a:pt x="1614" y="2080"/>
                    <a:pt x="1040" y="2080"/>
                  </a:cubicBezTo>
                  <a:cubicBezTo>
                    <a:pt x="466" y="2080"/>
                    <a:pt x="0" y="1614"/>
                    <a:pt x="0" y="1040"/>
                  </a:cubicBezTo>
                  <a:cubicBezTo>
                    <a:pt x="0" y="466"/>
                    <a:pt x="466" y="0"/>
                    <a:pt x="1040" y="0"/>
                  </a:cubicBezTo>
                  <a:close/>
                  <a:moveTo>
                    <a:pt x="1040" y="240"/>
                  </a:moveTo>
                  <a:cubicBezTo>
                    <a:pt x="952" y="240"/>
                    <a:pt x="880" y="312"/>
                    <a:pt x="880" y="400"/>
                  </a:cubicBezTo>
                  <a:cubicBezTo>
                    <a:pt x="880" y="488"/>
                    <a:pt x="952" y="560"/>
                    <a:pt x="1040" y="560"/>
                  </a:cubicBezTo>
                  <a:cubicBezTo>
                    <a:pt x="1128" y="560"/>
                    <a:pt x="1200" y="488"/>
                    <a:pt x="1200" y="400"/>
                  </a:cubicBezTo>
                  <a:cubicBezTo>
                    <a:pt x="1200" y="312"/>
                    <a:pt x="1128" y="240"/>
                    <a:pt x="1040" y="240"/>
                  </a:cubicBezTo>
                  <a:close/>
                  <a:moveTo>
                    <a:pt x="760" y="640"/>
                  </a:moveTo>
                  <a:cubicBezTo>
                    <a:pt x="760" y="720"/>
                    <a:pt x="760" y="720"/>
                    <a:pt x="760" y="720"/>
                  </a:cubicBezTo>
                  <a:cubicBezTo>
                    <a:pt x="1000" y="720"/>
                    <a:pt x="1000" y="720"/>
                    <a:pt x="1000" y="720"/>
                  </a:cubicBezTo>
                  <a:cubicBezTo>
                    <a:pt x="1000" y="1839"/>
                    <a:pt x="1000" y="1839"/>
                    <a:pt x="1000" y="1839"/>
                  </a:cubicBezTo>
                  <a:cubicBezTo>
                    <a:pt x="663" y="1818"/>
                    <a:pt x="400" y="1538"/>
                    <a:pt x="400" y="1200"/>
                  </a:cubicBezTo>
                  <a:cubicBezTo>
                    <a:pt x="400" y="1040"/>
                    <a:pt x="400" y="1040"/>
                    <a:pt x="400" y="1040"/>
                  </a:cubicBezTo>
                  <a:cubicBezTo>
                    <a:pt x="320" y="1040"/>
                    <a:pt x="320" y="1040"/>
                    <a:pt x="320" y="1040"/>
                  </a:cubicBezTo>
                  <a:cubicBezTo>
                    <a:pt x="320" y="1200"/>
                    <a:pt x="320" y="1200"/>
                    <a:pt x="320" y="1200"/>
                  </a:cubicBezTo>
                  <a:cubicBezTo>
                    <a:pt x="320" y="1598"/>
                    <a:pt x="642" y="1920"/>
                    <a:pt x="1040" y="1920"/>
                  </a:cubicBezTo>
                  <a:cubicBezTo>
                    <a:pt x="1438" y="1920"/>
                    <a:pt x="1760" y="1598"/>
                    <a:pt x="1760" y="1200"/>
                  </a:cubicBezTo>
                  <a:cubicBezTo>
                    <a:pt x="1760" y="1040"/>
                    <a:pt x="1760" y="1040"/>
                    <a:pt x="1760" y="1040"/>
                  </a:cubicBezTo>
                  <a:cubicBezTo>
                    <a:pt x="1680" y="1040"/>
                    <a:pt x="1680" y="1040"/>
                    <a:pt x="1680" y="1040"/>
                  </a:cubicBezTo>
                  <a:cubicBezTo>
                    <a:pt x="1680" y="1200"/>
                    <a:pt x="1680" y="1200"/>
                    <a:pt x="1680" y="1200"/>
                  </a:cubicBezTo>
                  <a:cubicBezTo>
                    <a:pt x="1680" y="1538"/>
                    <a:pt x="1417" y="1818"/>
                    <a:pt x="1080" y="1839"/>
                  </a:cubicBezTo>
                  <a:cubicBezTo>
                    <a:pt x="1080" y="720"/>
                    <a:pt x="1080" y="720"/>
                    <a:pt x="1080" y="720"/>
                  </a:cubicBezTo>
                  <a:cubicBezTo>
                    <a:pt x="1320" y="720"/>
                    <a:pt x="1320" y="720"/>
                    <a:pt x="1320" y="720"/>
                  </a:cubicBezTo>
                  <a:cubicBezTo>
                    <a:pt x="1320" y="640"/>
                    <a:pt x="1320" y="640"/>
                    <a:pt x="1320" y="640"/>
                  </a:cubicBezTo>
                  <a:cubicBezTo>
                    <a:pt x="1080" y="640"/>
                    <a:pt x="1080" y="640"/>
                    <a:pt x="1080" y="640"/>
                  </a:cubicBezTo>
                  <a:cubicBezTo>
                    <a:pt x="1195" y="621"/>
                    <a:pt x="1280" y="517"/>
                    <a:pt x="1280" y="400"/>
                  </a:cubicBezTo>
                  <a:cubicBezTo>
                    <a:pt x="1280" y="268"/>
                    <a:pt x="1172" y="160"/>
                    <a:pt x="1040" y="160"/>
                  </a:cubicBezTo>
                  <a:cubicBezTo>
                    <a:pt x="908" y="160"/>
                    <a:pt x="800" y="268"/>
                    <a:pt x="800" y="400"/>
                  </a:cubicBezTo>
                  <a:cubicBezTo>
                    <a:pt x="800" y="517"/>
                    <a:pt x="885" y="621"/>
                    <a:pt x="1000" y="640"/>
                  </a:cubicBezTo>
                  <a:lnTo>
                    <a:pt x="760" y="6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1" name="Freeform 5"/>
          <p:cNvSpPr>
            <a:spLocks noEditPoints="1"/>
          </p:cNvSpPr>
          <p:nvPr/>
        </p:nvSpPr>
        <p:spPr bwMode="auto">
          <a:xfrm>
            <a:off x="3254626" y="2429168"/>
            <a:ext cx="469900" cy="811213"/>
          </a:xfrm>
          <a:custGeom>
            <a:avLst/>
            <a:gdLst>
              <a:gd name="T0" fmla="*/ 348 w 357"/>
              <a:gd name="T1" fmla="*/ 485 h 616"/>
              <a:gd name="T2" fmla="*/ 347 w 357"/>
              <a:gd name="T3" fmla="*/ 440 h 616"/>
              <a:gd name="T4" fmla="*/ 344 w 357"/>
              <a:gd name="T5" fmla="*/ 485 h 616"/>
              <a:gd name="T6" fmla="*/ 307 w 357"/>
              <a:gd name="T7" fmla="*/ 586 h 616"/>
              <a:gd name="T8" fmla="*/ 239 w 357"/>
              <a:gd name="T9" fmla="*/ 577 h 616"/>
              <a:gd name="T10" fmla="*/ 177 w 357"/>
              <a:gd name="T11" fmla="*/ 502 h 616"/>
              <a:gd name="T12" fmla="*/ 56 w 357"/>
              <a:gd name="T13" fmla="*/ 326 h 616"/>
              <a:gd name="T14" fmla="*/ 53 w 357"/>
              <a:gd name="T15" fmla="*/ 116 h 616"/>
              <a:gd name="T16" fmla="*/ 183 w 357"/>
              <a:gd name="T17" fmla="*/ 25 h 616"/>
              <a:gd name="T18" fmla="*/ 295 w 357"/>
              <a:gd name="T19" fmla="*/ 64 h 616"/>
              <a:gd name="T20" fmla="*/ 338 w 357"/>
              <a:gd name="T21" fmla="*/ 63 h 616"/>
              <a:gd name="T22" fmla="*/ 298 w 357"/>
              <a:gd name="T23" fmla="*/ 60 h 616"/>
              <a:gd name="T24" fmla="*/ 184 w 357"/>
              <a:gd name="T25" fmla="*/ 10 h 616"/>
              <a:gd name="T26" fmla="*/ 30 w 357"/>
              <a:gd name="T27" fmla="*/ 106 h 616"/>
              <a:gd name="T28" fmla="*/ 28 w 357"/>
              <a:gd name="T29" fmla="*/ 334 h 616"/>
              <a:gd name="T30" fmla="*/ 159 w 357"/>
              <a:gd name="T31" fmla="*/ 519 h 616"/>
              <a:gd name="T32" fmla="*/ 225 w 357"/>
              <a:gd name="T33" fmla="*/ 591 h 616"/>
              <a:gd name="T34" fmla="*/ 314 w 357"/>
              <a:gd name="T35" fmla="*/ 599 h 616"/>
              <a:gd name="T36" fmla="*/ 353 w 357"/>
              <a:gd name="T37" fmla="*/ 537 h 616"/>
              <a:gd name="T38" fmla="*/ 348 w 357"/>
              <a:gd name="T39" fmla="*/ 485 h 616"/>
              <a:gd name="T40" fmla="*/ 158 w 357"/>
              <a:gd name="T41" fmla="*/ 250 h 616"/>
              <a:gd name="T42" fmla="*/ 153 w 357"/>
              <a:gd name="T43" fmla="*/ 354 h 616"/>
              <a:gd name="T44" fmla="*/ 232 w 357"/>
              <a:gd name="T45" fmla="*/ 405 h 616"/>
              <a:gd name="T46" fmla="*/ 260 w 357"/>
              <a:gd name="T47" fmla="*/ 422 h 616"/>
              <a:gd name="T48" fmla="*/ 289 w 357"/>
              <a:gd name="T49" fmla="*/ 437 h 616"/>
              <a:gd name="T50" fmla="*/ 308 w 357"/>
              <a:gd name="T51" fmla="*/ 433 h 616"/>
              <a:gd name="T52" fmla="*/ 314 w 357"/>
              <a:gd name="T53" fmla="*/ 411 h 616"/>
              <a:gd name="T54" fmla="*/ 306 w 357"/>
              <a:gd name="T55" fmla="*/ 393 h 616"/>
              <a:gd name="T56" fmla="*/ 298 w 357"/>
              <a:gd name="T57" fmla="*/ 332 h 616"/>
              <a:gd name="T58" fmla="*/ 270 w 357"/>
              <a:gd name="T59" fmla="*/ 300 h 616"/>
              <a:gd name="T60" fmla="*/ 256 w 357"/>
              <a:gd name="T61" fmla="*/ 362 h 616"/>
              <a:gd name="T62" fmla="*/ 275 w 357"/>
              <a:gd name="T63" fmla="*/ 386 h 616"/>
              <a:gd name="T64" fmla="*/ 292 w 357"/>
              <a:gd name="T65" fmla="*/ 413 h 616"/>
              <a:gd name="T66" fmla="*/ 276 w 357"/>
              <a:gd name="T67" fmla="*/ 413 h 616"/>
              <a:gd name="T68" fmla="*/ 239 w 357"/>
              <a:gd name="T69" fmla="*/ 391 h 616"/>
              <a:gd name="T70" fmla="*/ 169 w 357"/>
              <a:gd name="T71" fmla="*/ 342 h 616"/>
              <a:gd name="T72" fmla="*/ 248 w 357"/>
              <a:gd name="T73" fmla="*/ 205 h 616"/>
              <a:gd name="T74" fmla="*/ 238 w 357"/>
              <a:gd name="T75" fmla="*/ 263 h 616"/>
              <a:gd name="T76" fmla="*/ 261 w 357"/>
              <a:gd name="T77" fmla="*/ 161 h 616"/>
              <a:gd name="T78" fmla="*/ 194 w 357"/>
              <a:gd name="T79" fmla="*/ 67 h 616"/>
              <a:gd name="T80" fmla="*/ 69 w 357"/>
              <a:gd name="T81" fmla="*/ 134 h 616"/>
              <a:gd name="T82" fmla="*/ 110 w 357"/>
              <a:gd name="T83" fmla="*/ 382 h 616"/>
              <a:gd name="T84" fmla="*/ 193 w 357"/>
              <a:gd name="T85" fmla="*/ 444 h 616"/>
              <a:gd name="T86" fmla="*/ 120 w 357"/>
              <a:gd name="T87" fmla="*/ 374 h 616"/>
              <a:gd name="T88" fmla="*/ 94 w 357"/>
              <a:gd name="T89" fmla="*/ 144 h 616"/>
              <a:gd name="T90" fmla="*/ 188 w 357"/>
              <a:gd name="T91" fmla="*/ 89 h 616"/>
              <a:gd name="T92" fmla="*/ 248 w 357"/>
              <a:gd name="T93" fmla="*/ 162 h 616"/>
              <a:gd name="T94" fmla="*/ 249 w 357"/>
              <a:gd name="T95" fmla="*/ 180 h 616"/>
              <a:gd name="T96" fmla="*/ 158 w 357"/>
              <a:gd name="T97" fmla="*/ 250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57" h="616">
                <a:moveTo>
                  <a:pt x="348" y="485"/>
                </a:moveTo>
                <a:cubicBezTo>
                  <a:pt x="346" y="456"/>
                  <a:pt x="348" y="440"/>
                  <a:pt x="347" y="440"/>
                </a:cubicBezTo>
                <a:cubicBezTo>
                  <a:pt x="348" y="440"/>
                  <a:pt x="344" y="455"/>
                  <a:pt x="344" y="485"/>
                </a:cubicBezTo>
                <a:cubicBezTo>
                  <a:pt x="341" y="512"/>
                  <a:pt x="357" y="564"/>
                  <a:pt x="307" y="586"/>
                </a:cubicBezTo>
                <a:cubicBezTo>
                  <a:pt x="286" y="597"/>
                  <a:pt x="257" y="596"/>
                  <a:pt x="239" y="577"/>
                </a:cubicBezTo>
                <a:cubicBezTo>
                  <a:pt x="223" y="557"/>
                  <a:pt x="201" y="525"/>
                  <a:pt x="177" y="502"/>
                </a:cubicBezTo>
                <a:cubicBezTo>
                  <a:pt x="129" y="453"/>
                  <a:pt x="77" y="399"/>
                  <a:pt x="56" y="326"/>
                </a:cubicBezTo>
                <a:cubicBezTo>
                  <a:pt x="35" y="253"/>
                  <a:pt x="29" y="175"/>
                  <a:pt x="53" y="116"/>
                </a:cubicBezTo>
                <a:cubicBezTo>
                  <a:pt x="76" y="56"/>
                  <a:pt x="133" y="19"/>
                  <a:pt x="183" y="25"/>
                </a:cubicBezTo>
                <a:cubicBezTo>
                  <a:pt x="234" y="26"/>
                  <a:pt x="270" y="48"/>
                  <a:pt x="295" y="64"/>
                </a:cubicBezTo>
                <a:cubicBezTo>
                  <a:pt x="324" y="80"/>
                  <a:pt x="340" y="64"/>
                  <a:pt x="338" y="63"/>
                </a:cubicBezTo>
                <a:cubicBezTo>
                  <a:pt x="340" y="65"/>
                  <a:pt x="323" y="77"/>
                  <a:pt x="298" y="60"/>
                </a:cubicBezTo>
                <a:cubicBezTo>
                  <a:pt x="276" y="43"/>
                  <a:pt x="238" y="15"/>
                  <a:pt x="184" y="10"/>
                </a:cubicBezTo>
                <a:cubicBezTo>
                  <a:pt x="130" y="0"/>
                  <a:pt x="59" y="38"/>
                  <a:pt x="30" y="106"/>
                </a:cubicBezTo>
                <a:cubicBezTo>
                  <a:pt x="0" y="174"/>
                  <a:pt x="6" y="256"/>
                  <a:pt x="28" y="334"/>
                </a:cubicBezTo>
                <a:cubicBezTo>
                  <a:pt x="51" y="416"/>
                  <a:pt x="111" y="474"/>
                  <a:pt x="159" y="519"/>
                </a:cubicBezTo>
                <a:cubicBezTo>
                  <a:pt x="185" y="543"/>
                  <a:pt x="202" y="566"/>
                  <a:pt x="225" y="591"/>
                </a:cubicBezTo>
                <a:cubicBezTo>
                  <a:pt x="252" y="616"/>
                  <a:pt x="291" y="614"/>
                  <a:pt x="314" y="599"/>
                </a:cubicBezTo>
                <a:cubicBezTo>
                  <a:pt x="339" y="585"/>
                  <a:pt x="354" y="560"/>
                  <a:pt x="353" y="537"/>
                </a:cubicBezTo>
                <a:cubicBezTo>
                  <a:pt x="351" y="516"/>
                  <a:pt x="349" y="499"/>
                  <a:pt x="348" y="485"/>
                </a:cubicBezTo>
                <a:close/>
                <a:moveTo>
                  <a:pt x="158" y="250"/>
                </a:moveTo>
                <a:cubicBezTo>
                  <a:pt x="135" y="277"/>
                  <a:pt x="126" y="326"/>
                  <a:pt x="153" y="354"/>
                </a:cubicBezTo>
                <a:cubicBezTo>
                  <a:pt x="176" y="382"/>
                  <a:pt x="207" y="394"/>
                  <a:pt x="232" y="405"/>
                </a:cubicBezTo>
                <a:cubicBezTo>
                  <a:pt x="242" y="409"/>
                  <a:pt x="251" y="415"/>
                  <a:pt x="260" y="422"/>
                </a:cubicBezTo>
                <a:cubicBezTo>
                  <a:pt x="269" y="428"/>
                  <a:pt x="278" y="435"/>
                  <a:pt x="289" y="437"/>
                </a:cubicBezTo>
                <a:cubicBezTo>
                  <a:pt x="296" y="438"/>
                  <a:pt x="303" y="437"/>
                  <a:pt x="308" y="433"/>
                </a:cubicBezTo>
                <a:cubicBezTo>
                  <a:pt x="315" y="427"/>
                  <a:pt x="315" y="419"/>
                  <a:pt x="314" y="411"/>
                </a:cubicBezTo>
                <a:cubicBezTo>
                  <a:pt x="313" y="405"/>
                  <a:pt x="309" y="399"/>
                  <a:pt x="306" y="393"/>
                </a:cubicBezTo>
                <a:cubicBezTo>
                  <a:pt x="295" y="373"/>
                  <a:pt x="298" y="353"/>
                  <a:pt x="298" y="332"/>
                </a:cubicBezTo>
                <a:cubicBezTo>
                  <a:pt x="298" y="313"/>
                  <a:pt x="291" y="298"/>
                  <a:pt x="270" y="300"/>
                </a:cubicBezTo>
                <a:cubicBezTo>
                  <a:pt x="242" y="304"/>
                  <a:pt x="245" y="346"/>
                  <a:pt x="256" y="362"/>
                </a:cubicBezTo>
                <a:cubicBezTo>
                  <a:pt x="262" y="370"/>
                  <a:pt x="268" y="379"/>
                  <a:pt x="275" y="386"/>
                </a:cubicBezTo>
                <a:cubicBezTo>
                  <a:pt x="283" y="393"/>
                  <a:pt x="294" y="401"/>
                  <a:pt x="292" y="413"/>
                </a:cubicBezTo>
                <a:cubicBezTo>
                  <a:pt x="290" y="422"/>
                  <a:pt x="280" y="415"/>
                  <a:pt x="276" y="413"/>
                </a:cubicBezTo>
                <a:cubicBezTo>
                  <a:pt x="264" y="405"/>
                  <a:pt x="252" y="397"/>
                  <a:pt x="239" y="391"/>
                </a:cubicBezTo>
                <a:cubicBezTo>
                  <a:pt x="214" y="378"/>
                  <a:pt x="186" y="365"/>
                  <a:pt x="169" y="342"/>
                </a:cubicBezTo>
                <a:cubicBezTo>
                  <a:pt x="132" y="297"/>
                  <a:pt x="193" y="227"/>
                  <a:pt x="248" y="205"/>
                </a:cubicBezTo>
                <a:cubicBezTo>
                  <a:pt x="245" y="242"/>
                  <a:pt x="237" y="263"/>
                  <a:pt x="238" y="263"/>
                </a:cubicBezTo>
                <a:cubicBezTo>
                  <a:pt x="236" y="263"/>
                  <a:pt x="259" y="228"/>
                  <a:pt x="261" y="161"/>
                </a:cubicBezTo>
                <a:cubicBezTo>
                  <a:pt x="262" y="129"/>
                  <a:pt x="242" y="80"/>
                  <a:pt x="194" y="67"/>
                </a:cubicBezTo>
                <a:cubicBezTo>
                  <a:pt x="147" y="51"/>
                  <a:pt x="87" y="82"/>
                  <a:pt x="69" y="134"/>
                </a:cubicBezTo>
                <a:cubicBezTo>
                  <a:pt x="36" y="235"/>
                  <a:pt x="69" y="331"/>
                  <a:pt x="110" y="382"/>
                </a:cubicBezTo>
                <a:cubicBezTo>
                  <a:pt x="152" y="434"/>
                  <a:pt x="194" y="444"/>
                  <a:pt x="193" y="444"/>
                </a:cubicBezTo>
                <a:cubicBezTo>
                  <a:pt x="194" y="444"/>
                  <a:pt x="154" y="427"/>
                  <a:pt x="120" y="374"/>
                </a:cubicBezTo>
                <a:cubicBezTo>
                  <a:pt x="88" y="324"/>
                  <a:pt x="65" y="230"/>
                  <a:pt x="94" y="144"/>
                </a:cubicBezTo>
                <a:cubicBezTo>
                  <a:pt x="109" y="102"/>
                  <a:pt x="151" y="80"/>
                  <a:pt x="188" y="89"/>
                </a:cubicBezTo>
                <a:cubicBezTo>
                  <a:pt x="226" y="96"/>
                  <a:pt x="244" y="132"/>
                  <a:pt x="248" y="162"/>
                </a:cubicBezTo>
                <a:cubicBezTo>
                  <a:pt x="248" y="168"/>
                  <a:pt x="249" y="174"/>
                  <a:pt x="249" y="180"/>
                </a:cubicBezTo>
                <a:cubicBezTo>
                  <a:pt x="207" y="193"/>
                  <a:pt x="180" y="220"/>
                  <a:pt x="158" y="2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4"/>
              </a:solidFill>
            </a:endParaRPr>
          </a:p>
        </p:txBody>
      </p:sp>
      <p:sp>
        <p:nvSpPr>
          <p:cNvPr id="5" name="4 Elipse"/>
          <p:cNvSpPr/>
          <p:nvPr/>
        </p:nvSpPr>
        <p:spPr bwMode="gray">
          <a:xfrm>
            <a:off x="3539880" y="3024554"/>
            <a:ext cx="144016" cy="144000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ln w="57150">
                <a:solidFill>
                  <a:schemeClr val="accent1"/>
                </a:solidFill>
              </a:ln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66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1237693" y="1275606"/>
            <a:ext cx="307683" cy="787932"/>
            <a:chOff x="1929" y="-281"/>
            <a:chExt cx="1906" cy="4881"/>
          </a:xfrm>
          <a:solidFill>
            <a:schemeClr val="accent1"/>
          </a:solidFill>
        </p:grpSpPr>
        <p:sp>
          <p:nvSpPr>
            <p:cNvPr id="24" name="Freeform 67"/>
            <p:cNvSpPr>
              <a:spLocks noEditPoints="1"/>
            </p:cNvSpPr>
            <p:nvPr/>
          </p:nvSpPr>
          <p:spPr bwMode="auto">
            <a:xfrm>
              <a:off x="2062" y="784"/>
              <a:ext cx="1641" cy="3816"/>
            </a:xfrm>
            <a:custGeom>
              <a:avLst/>
              <a:gdLst>
                <a:gd name="T0" fmla="*/ 513 w 695"/>
                <a:gd name="T1" fmla="*/ 119 h 1615"/>
                <a:gd name="T2" fmla="*/ 347 w 695"/>
                <a:gd name="T3" fmla="*/ 187 h 1615"/>
                <a:gd name="T4" fmla="*/ 182 w 695"/>
                <a:gd name="T5" fmla="*/ 119 h 1615"/>
                <a:gd name="T6" fmla="*/ 63 w 695"/>
                <a:gd name="T7" fmla="*/ 0 h 1615"/>
                <a:gd name="T8" fmla="*/ 1 w 695"/>
                <a:gd name="T9" fmla="*/ 385 h 1615"/>
                <a:gd name="T10" fmla="*/ 67 w 695"/>
                <a:gd name="T11" fmla="*/ 770 h 1615"/>
                <a:gd name="T12" fmla="*/ 272 w 695"/>
                <a:gd name="T13" fmla="*/ 1592 h 1615"/>
                <a:gd name="T14" fmla="*/ 341 w 695"/>
                <a:gd name="T15" fmla="*/ 1615 h 1615"/>
                <a:gd name="T16" fmla="*/ 348 w 695"/>
                <a:gd name="T17" fmla="*/ 1615 h 1615"/>
                <a:gd name="T18" fmla="*/ 354 w 695"/>
                <a:gd name="T19" fmla="*/ 1615 h 1615"/>
                <a:gd name="T20" fmla="*/ 424 w 695"/>
                <a:gd name="T21" fmla="*/ 1592 h 1615"/>
                <a:gd name="T22" fmla="*/ 628 w 695"/>
                <a:gd name="T23" fmla="*/ 770 h 1615"/>
                <a:gd name="T24" fmla="*/ 694 w 695"/>
                <a:gd name="T25" fmla="*/ 385 h 1615"/>
                <a:gd name="T26" fmla="*/ 632 w 695"/>
                <a:gd name="T27" fmla="*/ 0 h 1615"/>
                <a:gd name="T28" fmla="*/ 513 w 695"/>
                <a:gd name="T29" fmla="*/ 119 h 1615"/>
                <a:gd name="T30" fmla="*/ 344 w 695"/>
                <a:gd name="T31" fmla="*/ 478 h 1615"/>
                <a:gd name="T32" fmla="*/ 446 w 695"/>
                <a:gd name="T33" fmla="*/ 580 h 1615"/>
                <a:gd name="T34" fmla="*/ 344 w 695"/>
                <a:gd name="T35" fmla="*/ 683 h 1615"/>
                <a:gd name="T36" fmla="*/ 241 w 695"/>
                <a:gd name="T37" fmla="*/ 580 h 1615"/>
                <a:gd name="T38" fmla="*/ 344 w 695"/>
                <a:gd name="T39" fmla="*/ 478 h 1615"/>
                <a:gd name="T40" fmla="*/ 348 w 695"/>
                <a:gd name="T41" fmla="*/ 1107 h 1615"/>
                <a:gd name="T42" fmla="*/ 141 w 695"/>
                <a:gd name="T43" fmla="*/ 1045 h 1615"/>
                <a:gd name="T44" fmla="*/ 168 w 695"/>
                <a:gd name="T45" fmla="*/ 1045 h 1615"/>
                <a:gd name="T46" fmla="*/ 348 w 695"/>
                <a:gd name="T47" fmla="*/ 1080 h 1615"/>
                <a:gd name="T48" fmla="*/ 527 w 695"/>
                <a:gd name="T49" fmla="*/ 1045 h 1615"/>
                <a:gd name="T50" fmla="*/ 554 w 695"/>
                <a:gd name="T51" fmla="*/ 1045 h 1615"/>
                <a:gd name="T52" fmla="*/ 348 w 695"/>
                <a:gd name="T53" fmla="*/ 1107 h 1615"/>
                <a:gd name="T54" fmla="*/ 348 w 695"/>
                <a:gd name="T55" fmla="*/ 991 h 1615"/>
                <a:gd name="T56" fmla="*/ 141 w 695"/>
                <a:gd name="T57" fmla="*/ 929 h 1615"/>
                <a:gd name="T58" fmla="*/ 168 w 695"/>
                <a:gd name="T59" fmla="*/ 929 h 1615"/>
                <a:gd name="T60" fmla="*/ 348 w 695"/>
                <a:gd name="T61" fmla="*/ 964 h 1615"/>
                <a:gd name="T62" fmla="*/ 527 w 695"/>
                <a:gd name="T63" fmla="*/ 929 h 1615"/>
                <a:gd name="T64" fmla="*/ 554 w 695"/>
                <a:gd name="T65" fmla="*/ 929 h 1615"/>
                <a:gd name="T66" fmla="*/ 348 w 695"/>
                <a:gd name="T67" fmla="*/ 991 h 1615"/>
                <a:gd name="T68" fmla="*/ 348 w 695"/>
                <a:gd name="T69" fmla="*/ 872 h 1615"/>
                <a:gd name="T70" fmla="*/ 141 w 695"/>
                <a:gd name="T71" fmla="*/ 810 h 1615"/>
                <a:gd name="T72" fmla="*/ 168 w 695"/>
                <a:gd name="T73" fmla="*/ 810 h 1615"/>
                <a:gd name="T74" fmla="*/ 348 w 695"/>
                <a:gd name="T75" fmla="*/ 844 h 1615"/>
                <a:gd name="T76" fmla="*/ 527 w 695"/>
                <a:gd name="T77" fmla="*/ 810 h 1615"/>
                <a:gd name="T78" fmla="*/ 554 w 695"/>
                <a:gd name="T79" fmla="*/ 810 h 1615"/>
                <a:gd name="T80" fmla="*/ 348 w 695"/>
                <a:gd name="T81" fmla="*/ 872 h 1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5" h="1615">
                  <a:moveTo>
                    <a:pt x="513" y="119"/>
                  </a:moveTo>
                  <a:cubicBezTo>
                    <a:pt x="468" y="163"/>
                    <a:pt x="410" y="187"/>
                    <a:pt x="347" y="187"/>
                  </a:cubicBezTo>
                  <a:cubicBezTo>
                    <a:pt x="285" y="187"/>
                    <a:pt x="226" y="163"/>
                    <a:pt x="182" y="119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32" y="152"/>
                    <a:pt x="0" y="322"/>
                    <a:pt x="1" y="385"/>
                  </a:cubicBezTo>
                  <a:cubicBezTo>
                    <a:pt x="5" y="508"/>
                    <a:pt x="67" y="640"/>
                    <a:pt x="67" y="770"/>
                  </a:cubicBezTo>
                  <a:cubicBezTo>
                    <a:pt x="67" y="887"/>
                    <a:pt x="67" y="1469"/>
                    <a:pt x="272" y="1592"/>
                  </a:cubicBezTo>
                  <a:cubicBezTo>
                    <a:pt x="292" y="1607"/>
                    <a:pt x="316" y="1615"/>
                    <a:pt x="341" y="1615"/>
                  </a:cubicBezTo>
                  <a:cubicBezTo>
                    <a:pt x="343" y="1615"/>
                    <a:pt x="345" y="1615"/>
                    <a:pt x="348" y="1615"/>
                  </a:cubicBezTo>
                  <a:cubicBezTo>
                    <a:pt x="350" y="1615"/>
                    <a:pt x="352" y="1615"/>
                    <a:pt x="354" y="1615"/>
                  </a:cubicBezTo>
                  <a:cubicBezTo>
                    <a:pt x="380" y="1615"/>
                    <a:pt x="403" y="1607"/>
                    <a:pt x="424" y="1592"/>
                  </a:cubicBezTo>
                  <a:cubicBezTo>
                    <a:pt x="629" y="1469"/>
                    <a:pt x="628" y="887"/>
                    <a:pt x="628" y="770"/>
                  </a:cubicBezTo>
                  <a:cubicBezTo>
                    <a:pt x="628" y="640"/>
                    <a:pt x="690" y="508"/>
                    <a:pt x="694" y="385"/>
                  </a:cubicBezTo>
                  <a:cubicBezTo>
                    <a:pt x="695" y="322"/>
                    <a:pt x="664" y="152"/>
                    <a:pt x="632" y="0"/>
                  </a:cubicBezTo>
                  <a:lnTo>
                    <a:pt x="513" y="119"/>
                  </a:lnTo>
                  <a:close/>
                  <a:moveTo>
                    <a:pt x="344" y="478"/>
                  </a:moveTo>
                  <a:cubicBezTo>
                    <a:pt x="400" y="478"/>
                    <a:pt x="446" y="524"/>
                    <a:pt x="446" y="580"/>
                  </a:cubicBezTo>
                  <a:cubicBezTo>
                    <a:pt x="446" y="637"/>
                    <a:pt x="400" y="683"/>
                    <a:pt x="344" y="683"/>
                  </a:cubicBezTo>
                  <a:cubicBezTo>
                    <a:pt x="287" y="683"/>
                    <a:pt x="241" y="637"/>
                    <a:pt x="241" y="580"/>
                  </a:cubicBezTo>
                  <a:cubicBezTo>
                    <a:pt x="241" y="524"/>
                    <a:pt x="287" y="478"/>
                    <a:pt x="344" y="478"/>
                  </a:cubicBezTo>
                  <a:close/>
                  <a:moveTo>
                    <a:pt x="348" y="1107"/>
                  </a:moveTo>
                  <a:cubicBezTo>
                    <a:pt x="271" y="1107"/>
                    <a:pt x="141" y="1094"/>
                    <a:pt x="141" y="1045"/>
                  </a:cubicBezTo>
                  <a:cubicBezTo>
                    <a:pt x="168" y="1045"/>
                    <a:pt x="168" y="1045"/>
                    <a:pt x="168" y="1045"/>
                  </a:cubicBezTo>
                  <a:cubicBezTo>
                    <a:pt x="172" y="1055"/>
                    <a:pt x="230" y="1080"/>
                    <a:pt x="348" y="1080"/>
                  </a:cubicBezTo>
                  <a:cubicBezTo>
                    <a:pt x="465" y="1080"/>
                    <a:pt x="523" y="1055"/>
                    <a:pt x="527" y="1045"/>
                  </a:cubicBezTo>
                  <a:cubicBezTo>
                    <a:pt x="554" y="1045"/>
                    <a:pt x="554" y="1045"/>
                    <a:pt x="554" y="1045"/>
                  </a:cubicBezTo>
                  <a:cubicBezTo>
                    <a:pt x="554" y="1094"/>
                    <a:pt x="424" y="1107"/>
                    <a:pt x="348" y="1107"/>
                  </a:cubicBezTo>
                  <a:close/>
                  <a:moveTo>
                    <a:pt x="348" y="991"/>
                  </a:moveTo>
                  <a:cubicBezTo>
                    <a:pt x="271" y="991"/>
                    <a:pt x="141" y="978"/>
                    <a:pt x="141" y="929"/>
                  </a:cubicBezTo>
                  <a:cubicBezTo>
                    <a:pt x="168" y="929"/>
                    <a:pt x="168" y="929"/>
                    <a:pt x="168" y="929"/>
                  </a:cubicBezTo>
                  <a:cubicBezTo>
                    <a:pt x="172" y="939"/>
                    <a:pt x="230" y="964"/>
                    <a:pt x="348" y="964"/>
                  </a:cubicBezTo>
                  <a:cubicBezTo>
                    <a:pt x="465" y="964"/>
                    <a:pt x="523" y="939"/>
                    <a:pt x="527" y="929"/>
                  </a:cubicBezTo>
                  <a:cubicBezTo>
                    <a:pt x="554" y="929"/>
                    <a:pt x="554" y="929"/>
                    <a:pt x="554" y="929"/>
                  </a:cubicBezTo>
                  <a:cubicBezTo>
                    <a:pt x="554" y="978"/>
                    <a:pt x="424" y="991"/>
                    <a:pt x="348" y="991"/>
                  </a:cubicBezTo>
                  <a:close/>
                  <a:moveTo>
                    <a:pt x="348" y="872"/>
                  </a:moveTo>
                  <a:cubicBezTo>
                    <a:pt x="271" y="872"/>
                    <a:pt x="141" y="859"/>
                    <a:pt x="141" y="810"/>
                  </a:cubicBezTo>
                  <a:cubicBezTo>
                    <a:pt x="168" y="810"/>
                    <a:pt x="168" y="810"/>
                    <a:pt x="168" y="810"/>
                  </a:cubicBezTo>
                  <a:cubicBezTo>
                    <a:pt x="172" y="820"/>
                    <a:pt x="230" y="844"/>
                    <a:pt x="348" y="844"/>
                  </a:cubicBezTo>
                  <a:cubicBezTo>
                    <a:pt x="465" y="844"/>
                    <a:pt x="523" y="820"/>
                    <a:pt x="527" y="810"/>
                  </a:cubicBezTo>
                  <a:cubicBezTo>
                    <a:pt x="554" y="810"/>
                    <a:pt x="554" y="810"/>
                    <a:pt x="554" y="810"/>
                  </a:cubicBezTo>
                  <a:cubicBezTo>
                    <a:pt x="554" y="859"/>
                    <a:pt x="424" y="872"/>
                    <a:pt x="348" y="8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8"/>
            <p:cNvSpPr>
              <a:spLocks noEditPoints="1"/>
            </p:cNvSpPr>
            <p:nvPr/>
          </p:nvSpPr>
          <p:spPr bwMode="auto">
            <a:xfrm>
              <a:off x="1929" y="-281"/>
              <a:ext cx="1906" cy="1441"/>
            </a:xfrm>
            <a:custGeom>
              <a:avLst/>
              <a:gdLst>
                <a:gd name="T0" fmla="*/ 258 w 807"/>
                <a:gd name="T1" fmla="*/ 550 h 610"/>
                <a:gd name="T2" fmla="*/ 403 w 807"/>
                <a:gd name="T3" fmla="*/ 610 h 610"/>
                <a:gd name="T4" fmla="*/ 549 w 807"/>
                <a:gd name="T5" fmla="*/ 550 h 610"/>
                <a:gd name="T6" fmla="*/ 747 w 807"/>
                <a:gd name="T7" fmla="*/ 352 h 610"/>
                <a:gd name="T8" fmla="*/ 807 w 807"/>
                <a:gd name="T9" fmla="*/ 205 h 610"/>
                <a:gd name="T10" fmla="*/ 747 w 807"/>
                <a:gd name="T11" fmla="*/ 61 h 610"/>
                <a:gd name="T12" fmla="*/ 397 w 807"/>
                <a:gd name="T13" fmla="*/ 0 h 610"/>
                <a:gd name="T14" fmla="*/ 61 w 807"/>
                <a:gd name="T15" fmla="*/ 61 h 610"/>
                <a:gd name="T16" fmla="*/ 0 w 807"/>
                <a:gd name="T17" fmla="*/ 209 h 610"/>
                <a:gd name="T18" fmla="*/ 60 w 807"/>
                <a:gd name="T19" fmla="*/ 352 h 610"/>
                <a:gd name="T20" fmla="*/ 258 w 807"/>
                <a:gd name="T21" fmla="*/ 550 h 610"/>
                <a:gd name="T22" fmla="*/ 579 w 807"/>
                <a:gd name="T23" fmla="*/ 46 h 610"/>
                <a:gd name="T24" fmla="*/ 726 w 807"/>
                <a:gd name="T25" fmla="*/ 178 h 610"/>
                <a:gd name="T26" fmla="*/ 579 w 807"/>
                <a:gd name="T27" fmla="*/ 311 h 610"/>
                <a:gd name="T28" fmla="*/ 432 w 807"/>
                <a:gd name="T29" fmla="*/ 178 h 610"/>
                <a:gd name="T30" fmla="*/ 579 w 807"/>
                <a:gd name="T31" fmla="*/ 46 h 610"/>
                <a:gd name="T32" fmla="*/ 404 w 807"/>
                <a:gd name="T33" fmla="*/ 319 h 610"/>
                <a:gd name="T34" fmla="*/ 551 w 807"/>
                <a:gd name="T35" fmla="*/ 452 h 610"/>
                <a:gd name="T36" fmla="*/ 404 w 807"/>
                <a:gd name="T37" fmla="*/ 584 h 610"/>
                <a:gd name="T38" fmla="*/ 256 w 807"/>
                <a:gd name="T39" fmla="*/ 452 h 610"/>
                <a:gd name="T40" fmla="*/ 404 w 807"/>
                <a:gd name="T41" fmla="*/ 319 h 610"/>
                <a:gd name="T42" fmla="*/ 228 w 807"/>
                <a:gd name="T43" fmla="*/ 41 h 610"/>
                <a:gd name="T44" fmla="*/ 375 w 807"/>
                <a:gd name="T45" fmla="*/ 174 h 610"/>
                <a:gd name="T46" fmla="*/ 228 w 807"/>
                <a:gd name="T47" fmla="*/ 307 h 610"/>
                <a:gd name="T48" fmla="*/ 81 w 807"/>
                <a:gd name="T49" fmla="*/ 174 h 610"/>
                <a:gd name="T50" fmla="*/ 228 w 807"/>
                <a:gd name="T51" fmla="*/ 41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07" h="610">
                  <a:moveTo>
                    <a:pt x="258" y="550"/>
                  </a:moveTo>
                  <a:cubicBezTo>
                    <a:pt x="297" y="589"/>
                    <a:pt x="348" y="610"/>
                    <a:pt x="403" y="610"/>
                  </a:cubicBezTo>
                  <a:cubicBezTo>
                    <a:pt x="458" y="610"/>
                    <a:pt x="510" y="589"/>
                    <a:pt x="549" y="550"/>
                  </a:cubicBezTo>
                  <a:cubicBezTo>
                    <a:pt x="747" y="352"/>
                    <a:pt x="747" y="352"/>
                    <a:pt x="747" y="352"/>
                  </a:cubicBezTo>
                  <a:cubicBezTo>
                    <a:pt x="786" y="313"/>
                    <a:pt x="807" y="261"/>
                    <a:pt x="807" y="205"/>
                  </a:cubicBezTo>
                  <a:cubicBezTo>
                    <a:pt x="807" y="150"/>
                    <a:pt x="786" y="99"/>
                    <a:pt x="747" y="61"/>
                  </a:cubicBezTo>
                  <a:cubicBezTo>
                    <a:pt x="711" y="26"/>
                    <a:pt x="567" y="0"/>
                    <a:pt x="397" y="0"/>
                  </a:cubicBezTo>
                  <a:cubicBezTo>
                    <a:pt x="231" y="0"/>
                    <a:pt x="96" y="25"/>
                    <a:pt x="61" y="61"/>
                  </a:cubicBezTo>
                  <a:cubicBezTo>
                    <a:pt x="22" y="102"/>
                    <a:pt x="0" y="154"/>
                    <a:pt x="0" y="209"/>
                  </a:cubicBezTo>
                  <a:cubicBezTo>
                    <a:pt x="0" y="263"/>
                    <a:pt x="21" y="314"/>
                    <a:pt x="60" y="352"/>
                  </a:cubicBezTo>
                  <a:lnTo>
                    <a:pt x="258" y="550"/>
                  </a:lnTo>
                  <a:close/>
                  <a:moveTo>
                    <a:pt x="579" y="46"/>
                  </a:moveTo>
                  <a:cubicBezTo>
                    <a:pt x="660" y="46"/>
                    <a:pt x="726" y="105"/>
                    <a:pt x="726" y="178"/>
                  </a:cubicBezTo>
                  <a:cubicBezTo>
                    <a:pt x="726" y="252"/>
                    <a:pt x="660" y="311"/>
                    <a:pt x="579" y="311"/>
                  </a:cubicBezTo>
                  <a:cubicBezTo>
                    <a:pt x="498" y="311"/>
                    <a:pt x="432" y="252"/>
                    <a:pt x="432" y="178"/>
                  </a:cubicBezTo>
                  <a:cubicBezTo>
                    <a:pt x="432" y="105"/>
                    <a:pt x="498" y="46"/>
                    <a:pt x="579" y="46"/>
                  </a:cubicBezTo>
                  <a:close/>
                  <a:moveTo>
                    <a:pt x="404" y="319"/>
                  </a:moveTo>
                  <a:cubicBezTo>
                    <a:pt x="485" y="319"/>
                    <a:pt x="551" y="378"/>
                    <a:pt x="551" y="452"/>
                  </a:cubicBezTo>
                  <a:cubicBezTo>
                    <a:pt x="551" y="525"/>
                    <a:pt x="485" y="584"/>
                    <a:pt x="404" y="584"/>
                  </a:cubicBezTo>
                  <a:cubicBezTo>
                    <a:pt x="322" y="584"/>
                    <a:pt x="256" y="525"/>
                    <a:pt x="256" y="452"/>
                  </a:cubicBezTo>
                  <a:cubicBezTo>
                    <a:pt x="256" y="378"/>
                    <a:pt x="322" y="319"/>
                    <a:pt x="404" y="319"/>
                  </a:cubicBezTo>
                  <a:close/>
                  <a:moveTo>
                    <a:pt x="228" y="41"/>
                  </a:moveTo>
                  <a:cubicBezTo>
                    <a:pt x="309" y="41"/>
                    <a:pt x="375" y="101"/>
                    <a:pt x="375" y="174"/>
                  </a:cubicBezTo>
                  <a:cubicBezTo>
                    <a:pt x="375" y="248"/>
                    <a:pt x="309" y="307"/>
                    <a:pt x="228" y="307"/>
                  </a:cubicBezTo>
                  <a:cubicBezTo>
                    <a:pt x="147" y="307"/>
                    <a:pt x="81" y="248"/>
                    <a:pt x="81" y="174"/>
                  </a:cubicBezTo>
                  <a:cubicBezTo>
                    <a:pt x="81" y="101"/>
                    <a:pt x="147" y="41"/>
                    <a:pt x="228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" name="34 CuadroTexto"/>
          <p:cNvSpPr txBox="1"/>
          <p:nvPr/>
        </p:nvSpPr>
        <p:spPr>
          <a:xfrm>
            <a:off x="1638289" y="1720328"/>
            <a:ext cx="914400" cy="29673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Me gusta el uso</a:t>
            </a:r>
          </a:p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 de la barba actual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1820484" y="1335870"/>
            <a:ext cx="457200" cy="2575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300"/>
              </a:spcBef>
            </a:pPr>
            <a:r>
              <a:rPr lang="es-E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54%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3757635" y="1768507"/>
            <a:ext cx="914400" cy="29673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Me gustan los cortes</a:t>
            </a:r>
          </a:p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De pelo actuales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3908378" y="1384049"/>
            <a:ext cx="457200" cy="2575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300"/>
              </a:spcBef>
            </a:pPr>
            <a:r>
              <a:rPr lang="es-ES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41%</a:t>
            </a:r>
          </a:p>
        </p:txBody>
      </p:sp>
      <p:sp>
        <p:nvSpPr>
          <p:cNvPr id="61" name="60 CuadroTexto"/>
          <p:cNvSpPr txBox="1"/>
          <p:nvPr/>
        </p:nvSpPr>
        <p:spPr>
          <a:xfrm>
            <a:off x="1713384" y="2956208"/>
            <a:ext cx="914400" cy="29673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Me gusta el uso </a:t>
            </a:r>
          </a:p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de tatuajes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1895579" y="2571750"/>
            <a:ext cx="457200" cy="2575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300"/>
              </a:spcBef>
            </a:pPr>
            <a:r>
              <a:rPr lang="es-ES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32%</a:t>
            </a:r>
          </a:p>
        </p:txBody>
      </p:sp>
      <p:sp>
        <p:nvSpPr>
          <p:cNvPr id="63" name="62 CuadroTexto"/>
          <p:cNvSpPr txBox="1"/>
          <p:nvPr/>
        </p:nvSpPr>
        <p:spPr>
          <a:xfrm>
            <a:off x="3755904" y="2943823"/>
            <a:ext cx="914400" cy="29673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Me gusta el uso </a:t>
            </a:r>
          </a:p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de accesorios</a:t>
            </a:r>
          </a:p>
        </p:txBody>
      </p:sp>
      <p:sp>
        <p:nvSpPr>
          <p:cNvPr id="64" name="63 CuadroTexto"/>
          <p:cNvSpPr txBox="1"/>
          <p:nvPr/>
        </p:nvSpPr>
        <p:spPr>
          <a:xfrm>
            <a:off x="3938099" y="2559365"/>
            <a:ext cx="457200" cy="2575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300"/>
              </a:spcBef>
            </a:pPr>
            <a:r>
              <a:rPr lang="es-ES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13%</a:t>
            </a:r>
          </a:p>
        </p:txBody>
      </p:sp>
      <p:sp>
        <p:nvSpPr>
          <p:cNvPr id="65" name="64 Señal de prohibido"/>
          <p:cNvSpPr/>
          <p:nvPr/>
        </p:nvSpPr>
        <p:spPr bwMode="gray">
          <a:xfrm>
            <a:off x="2073432" y="3723878"/>
            <a:ext cx="676091" cy="663529"/>
          </a:xfrm>
          <a:prstGeom prst="noSmoking">
            <a:avLst>
              <a:gd name="adj" fmla="val 9456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s-CL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2749523" y="4219227"/>
            <a:ext cx="914400" cy="29673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No me identifico </a:t>
            </a:r>
          </a:p>
          <a:p>
            <a:pPr algn="ctr">
              <a:spcBef>
                <a:spcPts val="300"/>
              </a:spcBef>
            </a:pPr>
            <a:r>
              <a:rPr lang="es-ES" sz="1050" dirty="0" smtClean="0">
                <a:latin typeface="Arial" pitchFamily="34" charset="0"/>
                <a:cs typeface="Arial" pitchFamily="34" charset="0"/>
              </a:rPr>
              <a:t>con Ninguna anterior</a:t>
            </a:r>
          </a:p>
        </p:txBody>
      </p:sp>
      <p:sp>
        <p:nvSpPr>
          <p:cNvPr id="67" name="66 CuadroTexto"/>
          <p:cNvSpPr txBox="1"/>
          <p:nvPr/>
        </p:nvSpPr>
        <p:spPr>
          <a:xfrm>
            <a:off x="2931718" y="3834769"/>
            <a:ext cx="457200" cy="25751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300"/>
              </a:spcBef>
            </a:pPr>
            <a:r>
              <a:rPr lang="es-ES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23%</a:t>
            </a:r>
          </a:p>
        </p:txBody>
      </p:sp>
      <p:sp>
        <p:nvSpPr>
          <p:cNvPr id="68" name="Freeform 13"/>
          <p:cNvSpPr>
            <a:spLocks noEditPoints="1"/>
          </p:cNvSpPr>
          <p:nvPr/>
        </p:nvSpPr>
        <p:spPr bwMode="auto">
          <a:xfrm>
            <a:off x="6228184" y="1750831"/>
            <a:ext cx="1224136" cy="1256779"/>
          </a:xfrm>
          <a:custGeom>
            <a:avLst/>
            <a:gdLst>
              <a:gd name="T0" fmla="*/ 197 w 375"/>
              <a:gd name="T1" fmla="*/ 118 h 361"/>
              <a:gd name="T2" fmla="*/ 196 w 375"/>
              <a:gd name="T3" fmla="*/ 78 h 361"/>
              <a:gd name="T4" fmla="*/ 187 w 375"/>
              <a:gd name="T5" fmla="*/ 70 h 361"/>
              <a:gd name="T6" fmla="*/ 184 w 375"/>
              <a:gd name="T7" fmla="*/ 85 h 361"/>
              <a:gd name="T8" fmla="*/ 168 w 375"/>
              <a:gd name="T9" fmla="*/ 67 h 361"/>
              <a:gd name="T10" fmla="*/ 115 w 375"/>
              <a:gd name="T11" fmla="*/ 216 h 361"/>
              <a:gd name="T12" fmla="*/ 146 w 375"/>
              <a:gd name="T13" fmla="*/ 216 h 361"/>
              <a:gd name="T14" fmla="*/ 149 w 375"/>
              <a:gd name="T15" fmla="*/ 130 h 361"/>
              <a:gd name="T16" fmla="*/ 149 w 375"/>
              <a:gd name="T17" fmla="*/ 219 h 361"/>
              <a:gd name="T18" fmla="*/ 167 w 375"/>
              <a:gd name="T19" fmla="*/ 361 h 361"/>
              <a:gd name="T20" fmla="*/ 185 w 375"/>
              <a:gd name="T21" fmla="*/ 219 h 361"/>
              <a:gd name="T22" fmla="*/ 189 w 375"/>
              <a:gd name="T23" fmla="*/ 219 h 361"/>
              <a:gd name="T24" fmla="*/ 190 w 375"/>
              <a:gd name="T25" fmla="*/ 343 h 361"/>
              <a:gd name="T26" fmla="*/ 226 w 375"/>
              <a:gd name="T27" fmla="*/ 343 h 361"/>
              <a:gd name="T28" fmla="*/ 226 w 375"/>
              <a:gd name="T29" fmla="*/ 219 h 361"/>
              <a:gd name="T30" fmla="*/ 229 w 375"/>
              <a:gd name="T31" fmla="*/ 130 h 361"/>
              <a:gd name="T32" fmla="*/ 244 w 375"/>
              <a:gd name="T33" fmla="*/ 232 h 361"/>
              <a:gd name="T34" fmla="*/ 255 w 375"/>
              <a:gd name="T35" fmla="*/ 103 h 361"/>
              <a:gd name="T36" fmla="*/ 188 w 375"/>
              <a:gd name="T37" fmla="*/ 58 h 361"/>
              <a:gd name="T38" fmla="*/ 188 w 375"/>
              <a:gd name="T39" fmla="*/ 0 h 361"/>
              <a:gd name="T40" fmla="*/ 188 w 375"/>
              <a:gd name="T41" fmla="*/ 58 h 361"/>
              <a:gd name="T42" fmla="*/ 337 w 375"/>
              <a:gd name="T43" fmla="*/ 70 h 361"/>
              <a:gd name="T44" fmla="*/ 325 w 375"/>
              <a:gd name="T45" fmla="*/ 83 h 361"/>
              <a:gd name="T46" fmla="*/ 323 w 375"/>
              <a:gd name="T47" fmla="*/ 73 h 361"/>
              <a:gd name="T48" fmla="*/ 316 w 375"/>
              <a:gd name="T49" fmla="*/ 79 h 361"/>
              <a:gd name="T50" fmla="*/ 316 w 375"/>
              <a:gd name="T51" fmla="*/ 108 h 361"/>
              <a:gd name="T52" fmla="*/ 274 w 375"/>
              <a:gd name="T53" fmla="*/ 97 h 361"/>
              <a:gd name="T54" fmla="*/ 282 w 375"/>
              <a:gd name="T55" fmla="*/ 190 h 361"/>
              <a:gd name="T56" fmla="*/ 293 w 375"/>
              <a:gd name="T57" fmla="*/ 116 h 361"/>
              <a:gd name="T58" fmla="*/ 295 w 375"/>
              <a:gd name="T59" fmla="*/ 181 h 361"/>
              <a:gd name="T60" fmla="*/ 295 w 375"/>
              <a:gd name="T61" fmla="*/ 271 h 361"/>
              <a:gd name="T62" fmla="*/ 321 w 375"/>
              <a:gd name="T63" fmla="*/ 271 h 361"/>
              <a:gd name="T64" fmla="*/ 322 w 375"/>
              <a:gd name="T65" fmla="*/ 181 h 361"/>
              <a:gd name="T66" fmla="*/ 325 w 375"/>
              <a:gd name="T67" fmla="*/ 181 h 361"/>
              <a:gd name="T68" fmla="*/ 338 w 375"/>
              <a:gd name="T69" fmla="*/ 284 h 361"/>
              <a:gd name="T70" fmla="*/ 351 w 375"/>
              <a:gd name="T71" fmla="*/ 181 h 361"/>
              <a:gd name="T72" fmla="*/ 351 w 375"/>
              <a:gd name="T73" fmla="*/ 116 h 361"/>
              <a:gd name="T74" fmla="*/ 353 w 375"/>
              <a:gd name="T75" fmla="*/ 179 h 361"/>
              <a:gd name="T76" fmla="*/ 375 w 375"/>
              <a:gd name="T77" fmla="*/ 179 h 361"/>
              <a:gd name="T78" fmla="*/ 323 w 375"/>
              <a:gd name="T79" fmla="*/ 64 h 361"/>
              <a:gd name="T80" fmla="*/ 323 w 375"/>
              <a:gd name="T81" fmla="*/ 22 h 361"/>
              <a:gd name="T82" fmla="*/ 323 w 375"/>
              <a:gd name="T83" fmla="*/ 64 h 361"/>
              <a:gd name="T84" fmla="*/ 59 w 375"/>
              <a:gd name="T85" fmla="*/ 108 h 361"/>
              <a:gd name="T86" fmla="*/ 59 w 375"/>
              <a:gd name="T87" fmla="*/ 79 h 361"/>
              <a:gd name="T88" fmla="*/ 52 w 375"/>
              <a:gd name="T89" fmla="*/ 73 h 361"/>
              <a:gd name="T90" fmla="*/ 50 w 375"/>
              <a:gd name="T91" fmla="*/ 83 h 361"/>
              <a:gd name="T92" fmla="*/ 38 w 375"/>
              <a:gd name="T93" fmla="*/ 70 h 361"/>
              <a:gd name="T94" fmla="*/ 0 w 375"/>
              <a:gd name="T95" fmla="*/ 179 h 361"/>
              <a:gd name="T96" fmla="*/ 22 w 375"/>
              <a:gd name="T97" fmla="*/ 179 h 361"/>
              <a:gd name="T98" fmla="*/ 24 w 375"/>
              <a:gd name="T99" fmla="*/ 116 h 361"/>
              <a:gd name="T100" fmla="*/ 24 w 375"/>
              <a:gd name="T101" fmla="*/ 181 h 361"/>
              <a:gd name="T102" fmla="*/ 37 w 375"/>
              <a:gd name="T103" fmla="*/ 284 h 361"/>
              <a:gd name="T104" fmla="*/ 50 w 375"/>
              <a:gd name="T105" fmla="*/ 181 h 361"/>
              <a:gd name="T106" fmla="*/ 54 w 375"/>
              <a:gd name="T107" fmla="*/ 181 h 361"/>
              <a:gd name="T108" fmla="*/ 54 w 375"/>
              <a:gd name="T109" fmla="*/ 271 h 361"/>
              <a:gd name="T110" fmla="*/ 80 w 375"/>
              <a:gd name="T111" fmla="*/ 271 h 361"/>
              <a:gd name="T112" fmla="*/ 80 w 375"/>
              <a:gd name="T113" fmla="*/ 181 h 361"/>
              <a:gd name="T114" fmla="*/ 82 w 375"/>
              <a:gd name="T115" fmla="*/ 116 h 361"/>
              <a:gd name="T116" fmla="*/ 93 w 375"/>
              <a:gd name="T117" fmla="*/ 190 h 361"/>
              <a:gd name="T118" fmla="*/ 101 w 375"/>
              <a:gd name="T119" fmla="*/ 97 h 361"/>
              <a:gd name="T120" fmla="*/ 52 w 375"/>
              <a:gd name="T121" fmla="*/ 64 h 361"/>
              <a:gd name="T122" fmla="*/ 52 w 375"/>
              <a:gd name="T123" fmla="*/ 22 h 361"/>
              <a:gd name="T124" fmla="*/ 52 w 375"/>
              <a:gd name="T125" fmla="*/ 64 h 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5" h="361">
                <a:moveTo>
                  <a:pt x="207" y="67"/>
                </a:moveTo>
                <a:cubicBezTo>
                  <a:pt x="205" y="96"/>
                  <a:pt x="197" y="118"/>
                  <a:pt x="197" y="118"/>
                </a:cubicBezTo>
                <a:cubicBezTo>
                  <a:pt x="197" y="101"/>
                  <a:pt x="191" y="85"/>
                  <a:pt x="191" y="85"/>
                </a:cubicBezTo>
                <a:cubicBezTo>
                  <a:pt x="196" y="78"/>
                  <a:pt x="196" y="78"/>
                  <a:pt x="196" y="78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7" y="70"/>
                  <a:pt x="187" y="70"/>
                  <a:pt x="187" y="70"/>
                </a:cubicBezTo>
                <a:cubicBezTo>
                  <a:pt x="179" y="78"/>
                  <a:pt x="179" y="78"/>
                  <a:pt x="179" y="78"/>
                </a:cubicBezTo>
                <a:cubicBezTo>
                  <a:pt x="184" y="85"/>
                  <a:pt x="184" y="85"/>
                  <a:pt x="184" y="85"/>
                </a:cubicBezTo>
                <a:cubicBezTo>
                  <a:pt x="184" y="85"/>
                  <a:pt x="178" y="101"/>
                  <a:pt x="178" y="118"/>
                </a:cubicBezTo>
                <a:cubicBezTo>
                  <a:pt x="178" y="118"/>
                  <a:pt x="170" y="96"/>
                  <a:pt x="168" y="67"/>
                </a:cubicBezTo>
                <a:cubicBezTo>
                  <a:pt x="158" y="78"/>
                  <a:pt x="121" y="73"/>
                  <a:pt x="121" y="103"/>
                </a:cubicBezTo>
                <a:cubicBezTo>
                  <a:pt x="115" y="216"/>
                  <a:pt x="115" y="216"/>
                  <a:pt x="115" y="216"/>
                </a:cubicBezTo>
                <a:cubicBezTo>
                  <a:pt x="115" y="225"/>
                  <a:pt x="122" y="232"/>
                  <a:pt x="131" y="232"/>
                </a:cubicBezTo>
                <a:cubicBezTo>
                  <a:pt x="139" y="232"/>
                  <a:pt x="146" y="225"/>
                  <a:pt x="146" y="216"/>
                </a:cubicBezTo>
                <a:cubicBezTo>
                  <a:pt x="146" y="130"/>
                  <a:pt x="146" y="130"/>
                  <a:pt x="146" y="130"/>
                </a:cubicBezTo>
                <a:cubicBezTo>
                  <a:pt x="149" y="130"/>
                  <a:pt x="149" y="130"/>
                  <a:pt x="149" y="130"/>
                </a:cubicBezTo>
                <a:cubicBezTo>
                  <a:pt x="149" y="219"/>
                  <a:pt x="149" y="219"/>
                  <a:pt x="149" y="219"/>
                </a:cubicBezTo>
                <a:cubicBezTo>
                  <a:pt x="149" y="219"/>
                  <a:pt x="149" y="219"/>
                  <a:pt x="149" y="219"/>
                </a:cubicBezTo>
                <a:cubicBezTo>
                  <a:pt x="149" y="343"/>
                  <a:pt x="149" y="343"/>
                  <a:pt x="149" y="343"/>
                </a:cubicBezTo>
                <a:cubicBezTo>
                  <a:pt x="149" y="353"/>
                  <a:pt x="157" y="361"/>
                  <a:pt x="167" y="361"/>
                </a:cubicBezTo>
                <a:cubicBezTo>
                  <a:pt x="177" y="361"/>
                  <a:pt x="185" y="353"/>
                  <a:pt x="185" y="343"/>
                </a:cubicBezTo>
                <a:cubicBezTo>
                  <a:pt x="185" y="219"/>
                  <a:pt x="185" y="219"/>
                  <a:pt x="185" y="219"/>
                </a:cubicBezTo>
                <a:cubicBezTo>
                  <a:pt x="185" y="219"/>
                  <a:pt x="185" y="219"/>
                  <a:pt x="186" y="219"/>
                </a:cubicBezTo>
                <a:cubicBezTo>
                  <a:pt x="189" y="219"/>
                  <a:pt x="189" y="219"/>
                  <a:pt x="189" y="219"/>
                </a:cubicBezTo>
                <a:cubicBezTo>
                  <a:pt x="190" y="219"/>
                  <a:pt x="190" y="219"/>
                  <a:pt x="190" y="219"/>
                </a:cubicBezTo>
                <a:cubicBezTo>
                  <a:pt x="190" y="343"/>
                  <a:pt x="190" y="343"/>
                  <a:pt x="190" y="343"/>
                </a:cubicBezTo>
                <a:cubicBezTo>
                  <a:pt x="190" y="353"/>
                  <a:pt x="198" y="361"/>
                  <a:pt x="208" y="361"/>
                </a:cubicBezTo>
                <a:cubicBezTo>
                  <a:pt x="218" y="361"/>
                  <a:pt x="226" y="353"/>
                  <a:pt x="226" y="343"/>
                </a:cubicBezTo>
                <a:cubicBezTo>
                  <a:pt x="226" y="219"/>
                  <a:pt x="226" y="219"/>
                  <a:pt x="226" y="219"/>
                </a:cubicBezTo>
                <a:cubicBezTo>
                  <a:pt x="226" y="219"/>
                  <a:pt x="226" y="219"/>
                  <a:pt x="226" y="219"/>
                </a:cubicBezTo>
                <a:cubicBezTo>
                  <a:pt x="226" y="130"/>
                  <a:pt x="226" y="130"/>
                  <a:pt x="226" y="130"/>
                </a:cubicBezTo>
                <a:cubicBezTo>
                  <a:pt x="229" y="130"/>
                  <a:pt x="229" y="130"/>
                  <a:pt x="229" y="130"/>
                </a:cubicBezTo>
                <a:cubicBezTo>
                  <a:pt x="229" y="216"/>
                  <a:pt x="229" y="216"/>
                  <a:pt x="229" y="216"/>
                </a:cubicBezTo>
                <a:cubicBezTo>
                  <a:pt x="229" y="225"/>
                  <a:pt x="236" y="232"/>
                  <a:pt x="244" y="232"/>
                </a:cubicBezTo>
                <a:cubicBezTo>
                  <a:pt x="253" y="232"/>
                  <a:pt x="260" y="225"/>
                  <a:pt x="260" y="216"/>
                </a:cubicBezTo>
                <a:cubicBezTo>
                  <a:pt x="255" y="103"/>
                  <a:pt x="255" y="103"/>
                  <a:pt x="255" y="103"/>
                </a:cubicBezTo>
                <a:cubicBezTo>
                  <a:pt x="255" y="73"/>
                  <a:pt x="217" y="78"/>
                  <a:pt x="207" y="67"/>
                </a:cubicBezTo>
                <a:close/>
                <a:moveTo>
                  <a:pt x="188" y="58"/>
                </a:moveTo>
                <a:cubicBezTo>
                  <a:pt x="204" y="58"/>
                  <a:pt x="217" y="45"/>
                  <a:pt x="217" y="29"/>
                </a:cubicBezTo>
                <a:cubicBezTo>
                  <a:pt x="217" y="13"/>
                  <a:pt x="204" y="0"/>
                  <a:pt x="188" y="0"/>
                </a:cubicBezTo>
                <a:cubicBezTo>
                  <a:pt x="171" y="0"/>
                  <a:pt x="158" y="13"/>
                  <a:pt x="158" y="29"/>
                </a:cubicBezTo>
                <a:cubicBezTo>
                  <a:pt x="158" y="45"/>
                  <a:pt x="171" y="58"/>
                  <a:pt x="188" y="58"/>
                </a:cubicBezTo>
                <a:close/>
                <a:moveTo>
                  <a:pt x="371" y="97"/>
                </a:moveTo>
                <a:cubicBezTo>
                  <a:pt x="371" y="75"/>
                  <a:pt x="344" y="78"/>
                  <a:pt x="337" y="70"/>
                </a:cubicBezTo>
                <a:cubicBezTo>
                  <a:pt x="336" y="92"/>
                  <a:pt x="330" y="108"/>
                  <a:pt x="330" y="108"/>
                </a:cubicBezTo>
                <a:cubicBezTo>
                  <a:pt x="330" y="96"/>
                  <a:pt x="325" y="83"/>
                  <a:pt x="325" y="83"/>
                </a:cubicBezTo>
                <a:cubicBezTo>
                  <a:pt x="329" y="79"/>
                  <a:pt x="329" y="79"/>
                  <a:pt x="329" y="79"/>
                </a:cubicBezTo>
                <a:cubicBezTo>
                  <a:pt x="323" y="73"/>
                  <a:pt x="323" y="73"/>
                  <a:pt x="323" y="73"/>
                </a:cubicBezTo>
                <a:cubicBezTo>
                  <a:pt x="323" y="73"/>
                  <a:pt x="323" y="73"/>
                  <a:pt x="323" y="73"/>
                </a:cubicBezTo>
                <a:cubicBezTo>
                  <a:pt x="316" y="79"/>
                  <a:pt x="316" y="79"/>
                  <a:pt x="316" y="79"/>
                </a:cubicBezTo>
                <a:cubicBezTo>
                  <a:pt x="320" y="83"/>
                  <a:pt x="320" y="83"/>
                  <a:pt x="320" y="83"/>
                </a:cubicBezTo>
                <a:cubicBezTo>
                  <a:pt x="320" y="83"/>
                  <a:pt x="316" y="96"/>
                  <a:pt x="316" y="108"/>
                </a:cubicBezTo>
                <a:cubicBezTo>
                  <a:pt x="316" y="108"/>
                  <a:pt x="310" y="92"/>
                  <a:pt x="309" y="70"/>
                </a:cubicBezTo>
                <a:cubicBezTo>
                  <a:pt x="302" y="78"/>
                  <a:pt x="274" y="75"/>
                  <a:pt x="274" y="97"/>
                </a:cubicBezTo>
                <a:cubicBezTo>
                  <a:pt x="270" y="179"/>
                  <a:pt x="270" y="179"/>
                  <a:pt x="270" y="179"/>
                </a:cubicBezTo>
                <a:cubicBezTo>
                  <a:pt x="270" y="185"/>
                  <a:pt x="275" y="190"/>
                  <a:pt x="282" y="190"/>
                </a:cubicBezTo>
                <a:cubicBezTo>
                  <a:pt x="288" y="190"/>
                  <a:pt x="293" y="185"/>
                  <a:pt x="293" y="179"/>
                </a:cubicBezTo>
                <a:cubicBezTo>
                  <a:pt x="293" y="116"/>
                  <a:pt x="293" y="116"/>
                  <a:pt x="293" y="116"/>
                </a:cubicBezTo>
                <a:cubicBezTo>
                  <a:pt x="295" y="116"/>
                  <a:pt x="295" y="116"/>
                  <a:pt x="295" y="116"/>
                </a:cubicBezTo>
                <a:cubicBezTo>
                  <a:pt x="295" y="181"/>
                  <a:pt x="295" y="181"/>
                  <a:pt x="295" y="181"/>
                </a:cubicBezTo>
                <a:cubicBezTo>
                  <a:pt x="295" y="181"/>
                  <a:pt x="295" y="181"/>
                  <a:pt x="295" y="181"/>
                </a:cubicBezTo>
                <a:cubicBezTo>
                  <a:pt x="295" y="271"/>
                  <a:pt x="295" y="271"/>
                  <a:pt x="295" y="271"/>
                </a:cubicBezTo>
                <a:cubicBezTo>
                  <a:pt x="295" y="278"/>
                  <a:pt x="301" y="284"/>
                  <a:pt x="308" y="284"/>
                </a:cubicBezTo>
                <a:cubicBezTo>
                  <a:pt x="315" y="284"/>
                  <a:pt x="321" y="278"/>
                  <a:pt x="321" y="271"/>
                </a:cubicBezTo>
                <a:cubicBezTo>
                  <a:pt x="321" y="181"/>
                  <a:pt x="321" y="181"/>
                  <a:pt x="321" y="181"/>
                </a:cubicBezTo>
                <a:cubicBezTo>
                  <a:pt x="321" y="181"/>
                  <a:pt x="321" y="181"/>
                  <a:pt x="322" y="181"/>
                </a:cubicBezTo>
                <a:cubicBezTo>
                  <a:pt x="324" y="181"/>
                  <a:pt x="324" y="181"/>
                  <a:pt x="324" y="181"/>
                </a:cubicBezTo>
                <a:cubicBezTo>
                  <a:pt x="324" y="181"/>
                  <a:pt x="325" y="181"/>
                  <a:pt x="325" y="181"/>
                </a:cubicBezTo>
                <a:cubicBezTo>
                  <a:pt x="325" y="271"/>
                  <a:pt x="325" y="271"/>
                  <a:pt x="325" y="271"/>
                </a:cubicBezTo>
                <a:cubicBezTo>
                  <a:pt x="325" y="278"/>
                  <a:pt x="331" y="284"/>
                  <a:pt x="338" y="284"/>
                </a:cubicBezTo>
                <a:cubicBezTo>
                  <a:pt x="345" y="284"/>
                  <a:pt x="351" y="278"/>
                  <a:pt x="351" y="271"/>
                </a:cubicBezTo>
                <a:cubicBezTo>
                  <a:pt x="351" y="181"/>
                  <a:pt x="351" y="181"/>
                  <a:pt x="351" y="181"/>
                </a:cubicBezTo>
                <a:cubicBezTo>
                  <a:pt x="351" y="181"/>
                  <a:pt x="351" y="181"/>
                  <a:pt x="351" y="181"/>
                </a:cubicBezTo>
                <a:cubicBezTo>
                  <a:pt x="351" y="116"/>
                  <a:pt x="351" y="116"/>
                  <a:pt x="351" y="116"/>
                </a:cubicBezTo>
                <a:cubicBezTo>
                  <a:pt x="353" y="116"/>
                  <a:pt x="353" y="116"/>
                  <a:pt x="353" y="116"/>
                </a:cubicBezTo>
                <a:cubicBezTo>
                  <a:pt x="353" y="179"/>
                  <a:pt x="353" y="179"/>
                  <a:pt x="353" y="179"/>
                </a:cubicBezTo>
                <a:cubicBezTo>
                  <a:pt x="353" y="185"/>
                  <a:pt x="358" y="190"/>
                  <a:pt x="364" y="190"/>
                </a:cubicBezTo>
                <a:cubicBezTo>
                  <a:pt x="370" y="190"/>
                  <a:pt x="375" y="185"/>
                  <a:pt x="375" y="179"/>
                </a:cubicBezTo>
                <a:lnTo>
                  <a:pt x="371" y="97"/>
                </a:lnTo>
                <a:close/>
                <a:moveTo>
                  <a:pt x="323" y="64"/>
                </a:moveTo>
                <a:cubicBezTo>
                  <a:pt x="335" y="64"/>
                  <a:pt x="344" y="55"/>
                  <a:pt x="344" y="43"/>
                </a:cubicBezTo>
                <a:cubicBezTo>
                  <a:pt x="344" y="31"/>
                  <a:pt x="335" y="22"/>
                  <a:pt x="323" y="22"/>
                </a:cubicBezTo>
                <a:cubicBezTo>
                  <a:pt x="311" y="22"/>
                  <a:pt x="301" y="31"/>
                  <a:pt x="301" y="43"/>
                </a:cubicBezTo>
                <a:cubicBezTo>
                  <a:pt x="301" y="55"/>
                  <a:pt x="311" y="64"/>
                  <a:pt x="323" y="64"/>
                </a:cubicBezTo>
                <a:close/>
                <a:moveTo>
                  <a:pt x="66" y="70"/>
                </a:moveTo>
                <a:cubicBezTo>
                  <a:pt x="65" y="92"/>
                  <a:pt x="59" y="108"/>
                  <a:pt x="59" y="108"/>
                </a:cubicBezTo>
                <a:cubicBezTo>
                  <a:pt x="59" y="96"/>
                  <a:pt x="55" y="83"/>
                  <a:pt x="55" y="83"/>
                </a:cubicBezTo>
                <a:cubicBezTo>
                  <a:pt x="59" y="79"/>
                  <a:pt x="59" y="79"/>
                  <a:pt x="59" y="79"/>
                </a:cubicBezTo>
                <a:cubicBezTo>
                  <a:pt x="53" y="73"/>
                  <a:pt x="53" y="73"/>
                  <a:pt x="53" y="73"/>
                </a:cubicBezTo>
                <a:cubicBezTo>
                  <a:pt x="52" y="73"/>
                  <a:pt x="52" y="73"/>
                  <a:pt x="52" y="73"/>
                </a:cubicBezTo>
                <a:cubicBezTo>
                  <a:pt x="46" y="79"/>
                  <a:pt x="46" y="79"/>
                  <a:pt x="46" y="79"/>
                </a:cubicBezTo>
                <a:cubicBezTo>
                  <a:pt x="50" y="83"/>
                  <a:pt x="50" y="83"/>
                  <a:pt x="50" y="83"/>
                </a:cubicBezTo>
                <a:cubicBezTo>
                  <a:pt x="50" y="83"/>
                  <a:pt x="45" y="96"/>
                  <a:pt x="45" y="108"/>
                </a:cubicBezTo>
                <a:cubicBezTo>
                  <a:pt x="45" y="108"/>
                  <a:pt x="40" y="92"/>
                  <a:pt x="38" y="70"/>
                </a:cubicBezTo>
                <a:cubicBezTo>
                  <a:pt x="31" y="78"/>
                  <a:pt x="4" y="75"/>
                  <a:pt x="4" y="97"/>
                </a:cubicBezTo>
                <a:cubicBezTo>
                  <a:pt x="0" y="179"/>
                  <a:pt x="0" y="179"/>
                  <a:pt x="0" y="179"/>
                </a:cubicBezTo>
                <a:cubicBezTo>
                  <a:pt x="0" y="185"/>
                  <a:pt x="5" y="190"/>
                  <a:pt x="11" y="190"/>
                </a:cubicBezTo>
                <a:cubicBezTo>
                  <a:pt x="17" y="190"/>
                  <a:pt x="22" y="185"/>
                  <a:pt x="22" y="179"/>
                </a:cubicBezTo>
                <a:cubicBezTo>
                  <a:pt x="22" y="116"/>
                  <a:pt x="22" y="116"/>
                  <a:pt x="22" y="116"/>
                </a:cubicBezTo>
                <a:cubicBezTo>
                  <a:pt x="24" y="116"/>
                  <a:pt x="24" y="116"/>
                  <a:pt x="24" y="116"/>
                </a:cubicBezTo>
                <a:cubicBezTo>
                  <a:pt x="24" y="181"/>
                  <a:pt x="24" y="181"/>
                  <a:pt x="24" y="181"/>
                </a:cubicBezTo>
                <a:cubicBezTo>
                  <a:pt x="24" y="181"/>
                  <a:pt x="24" y="181"/>
                  <a:pt x="24" y="181"/>
                </a:cubicBezTo>
                <a:cubicBezTo>
                  <a:pt x="24" y="271"/>
                  <a:pt x="24" y="271"/>
                  <a:pt x="24" y="271"/>
                </a:cubicBezTo>
                <a:cubicBezTo>
                  <a:pt x="24" y="278"/>
                  <a:pt x="30" y="284"/>
                  <a:pt x="37" y="284"/>
                </a:cubicBezTo>
                <a:cubicBezTo>
                  <a:pt x="45" y="284"/>
                  <a:pt x="50" y="278"/>
                  <a:pt x="50" y="271"/>
                </a:cubicBezTo>
                <a:cubicBezTo>
                  <a:pt x="50" y="181"/>
                  <a:pt x="50" y="181"/>
                  <a:pt x="50" y="181"/>
                </a:cubicBezTo>
                <a:cubicBezTo>
                  <a:pt x="50" y="181"/>
                  <a:pt x="51" y="181"/>
                  <a:pt x="51" y="181"/>
                </a:cubicBezTo>
                <a:cubicBezTo>
                  <a:pt x="54" y="181"/>
                  <a:pt x="54" y="181"/>
                  <a:pt x="54" y="181"/>
                </a:cubicBezTo>
                <a:cubicBezTo>
                  <a:pt x="54" y="181"/>
                  <a:pt x="54" y="181"/>
                  <a:pt x="54" y="181"/>
                </a:cubicBezTo>
                <a:cubicBezTo>
                  <a:pt x="54" y="271"/>
                  <a:pt x="54" y="271"/>
                  <a:pt x="54" y="271"/>
                </a:cubicBezTo>
                <a:cubicBezTo>
                  <a:pt x="54" y="278"/>
                  <a:pt x="60" y="284"/>
                  <a:pt x="67" y="284"/>
                </a:cubicBezTo>
                <a:cubicBezTo>
                  <a:pt x="74" y="284"/>
                  <a:pt x="80" y="278"/>
                  <a:pt x="80" y="271"/>
                </a:cubicBezTo>
                <a:cubicBezTo>
                  <a:pt x="80" y="181"/>
                  <a:pt x="80" y="181"/>
                  <a:pt x="80" y="181"/>
                </a:cubicBezTo>
                <a:cubicBezTo>
                  <a:pt x="80" y="181"/>
                  <a:pt x="80" y="181"/>
                  <a:pt x="80" y="181"/>
                </a:cubicBezTo>
                <a:cubicBezTo>
                  <a:pt x="80" y="116"/>
                  <a:pt x="80" y="116"/>
                  <a:pt x="80" y="116"/>
                </a:cubicBezTo>
                <a:cubicBezTo>
                  <a:pt x="82" y="116"/>
                  <a:pt x="82" y="116"/>
                  <a:pt x="82" y="116"/>
                </a:cubicBezTo>
                <a:cubicBezTo>
                  <a:pt x="82" y="179"/>
                  <a:pt x="82" y="179"/>
                  <a:pt x="82" y="179"/>
                </a:cubicBezTo>
                <a:cubicBezTo>
                  <a:pt x="82" y="185"/>
                  <a:pt x="87" y="190"/>
                  <a:pt x="93" y="190"/>
                </a:cubicBezTo>
                <a:cubicBezTo>
                  <a:pt x="100" y="190"/>
                  <a:pt x="105" y="185"/>
                  <a:pt x="105" y="179"/>
                </a:cubicBezTo>
                <a:cubicBezTo>
                  <a:pt x="101" y="97"/>
                  <a:pt x="101" y="97"/>
                  <a:pt x="101" y="97"/>
                </a:cubicBezTo>
                <a:cubicBezTo>
                  <a:pt x="101" y="75"/>
                  <a:pt x="74" y="78"/>
                  <a:pt x="66" y="70"/>
                </a:cubicBezTo>
                <a:close/>
                <a:moveTo>
                  <a:pt x="52" y="64"/>
                </a:moveTo>
                <a:cubicBezTo>
                  <a:pt x="64" y="64"/>
                  <a:pt x="74" y="55"/>
                  <a:pt x="74" y="43"/>
                </a:cubicBezTo>
                <a:cubicBezTo>
                  <a:pt x="74" y="31"/>
                  <a:pt x="64" y="22"/>
                  <a:pt x="52" y="22"/>
                </a:cubicBezTo>
                <a:cubicBezTo>
                  <a:pt x="41" y="22"/>
                  <a:pt x="31" y="31"/>
                  <a:pt x="31" y="43"/>
                </a:cubicBezTo>
                <a:cubicBezTo>
                  <a:pt x="31" y="55"/>
                  <a:pt x="41" y="64"/>
                  <a:pt x="52" y="64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79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5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18464941"/>
              </p:ext>
            </p:extLst>
          </p:nvPr>
        </p:nvGraphicFramePr>
        <p:xfrm>
          <a:off x="323526" y="987575"/>
          <a:ext cx="8352931" cy="3600400"/>
        </p:xfrm>
        <a:graphic>
          <a:graphicData uri="http://schemas.openxmlformats.org/drawingml/2006/table">
            <a:tbl>
              <a:tblPr/>
              <a:tblGrid>
                <a:gridCol w="1564021"/>
                <a:gridCol w="1204484"/>
                <a:gridCol w="1204484"/>
                <a:gridCol w="1642478"/>
                <a:gridCol w="1423481"/>
                <a:gridCol w="1313983"/>
              </a:tblGrid>
              <a:tr h="49166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1000" b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 gusta el uso de la barba actual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 gustan los cortes de pelo actuales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 gusta el uso de tatuajes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 gusta el uso de accesorios (piercings, expansiones, etc.)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me identifico con ninguna de las anteriores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18-24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44%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25-35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ABC1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68%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Santiago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Regiones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504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pareja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769">
                <a:tc>
                  <a:txBody>
                    <a:bodyPr/>
                    <a:lstStyle/>
                    <a:p>
                      <a:pPr algn="l" fontAlgn="t"/>
                      <a:r>
                        <a:rPr lang="es-CL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tiene hijos</a:t>
                      </a:r>
                      <a:endParaRPr lang="es-CL" sz="1100" b="0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0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7620" marR="7620" marT="762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Moda masculina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Elige todas las frases sobre moda masculina actual con las que te sientas identificado</a:t>
            </a:r>
            <a:endParaRPr lang="es-ES" sz="11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905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/>
              <a:t>¡GRACIAS!</a:t>
            </a:r>
          </a:p>
        </p:txBody>
      </p:sp>
    </p:spTree>
    <p:extLst>
      <p:ext uri="{BB962C8B-B14F-4D97-AF65-F5344CB8AC3E}">
        <p14:creationId xmlns:p14="http://schemas.microsoft.com/office/powerpoint/2010/main" val="354674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 err="1"/>
              <a:t>Metodología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23531" y="357506"/>
            <a:ext cx="6408449" cy="43207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¿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Cómo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 lo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hicimos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?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gray">
          <a:xfrm>
            <a:off x="3275820" y="1383618"/>
            <a:ext cx="5544330" cy="75618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r>
              <a:rPr lang="es-CL" sz="1200" dirty="0" smtClean="0"/>
              <a:t>Hombres entre 18 y 35 años de los estratos </a:t>
            </a:r>
            <a:r>
              <a:rPr lang="es-CL" sz="1200" dirty="0"/>
              <a:t>socioeconómicos </a:t>
            </a:r>
            <a:r>
              <a:rPr lang="es-CL" sz="1200" dirty="0" smtClean="0"/>
              <a:t>ABC1</a:t>
            </a:r>
            <a:r>
              <a:rPr lang="es-CL" sz="1200" dirty="0"/>
              <a:t>, C2, C3 </a:t>
            </a:r>
            <a:r>
              <a:rPr lang="es-CL" sz="1200" dirty="0" smtClean="0"/>
              <a:t>D </a:t>
            </a:r>
            <a:r>
              <a:rPr lang="es-CL" sz="1200" dirty="0"/>
              <a:t>de todo </a:t>
            </a:r>
            <a:r>
              <a:rPr lang="es-CL" sz="1200" dirty="0" smtClean="0"/>
              <a:t>Chile</a:t>
            </a:r>
            <a:r>
              <a:rPr lang="es-CL" sz="1200" dirty="0"/>
              <a:t>.</a:t>
            </a:r>
            <a:endParaRPr lang="es-CL" sz="1200" dirty="0" smtClean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gray">
          <a:xfrm>
            <a:off x="3275820" y="2247818"/>
            <a:ext cx="5544330" cy="7560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200" dirty="0" err="1" smtClean="0">
                <a:latin typeface="Arial" pitchFamily="34" charset="0"/>
              </a:rPr>
              <a:t>Estudio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Cuantitativo</a:t>
            </a:r>
            <a:r>
              <a:rPr lang="en-US" sz="1200" dirty="0" smtClean="0">
                <a:latin typeface="Arial" pitchFamily="34" charset="0"/>
              </a:rPr>
              <a:t> con </a:t>
            </a:r>
            <a:r>
              <a:rPr lang="en-US" sz="1200" dirty="0" err="1" smtClean="0">
                <a:latin typeface="Arial" pitchFamily="34" charset="0"/>
              </a:rPr>
              <a:t>encuestas</a:t>
            </a:r>
            <a:r>
              <a:rPr lang="en-US" sz="1200" dirty="0" smtClean="0">
                <a:latin typeface="Arial" pitchFamily="34" charset="0"/>
              </a:rPr>
              <a:t> online.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gray">
          <a:xfrm>
            <a:off x="3275821" y="3111938"/>
            <a:ext cx="5544330" cy="756105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200" dirty="0" smtClean="0">
                <a:latin typeface="Arial" pitchFamily="34" charset="0"/>
              </a:rPr>
              <a:t>203 </a:t>
            </a:r>
            <a:r>
              <a:rPr lang="en-US" sz="1200" dirty="0" err="1" smtClean="0">
                <a:latin typeface="Arial" pitchFamily="34" charset="0"/>
              </a:rPr>
              <a:t>casos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totales</a:t>
            </a:r>
            <a:r>
              <a:rPr lang="en-US" sz="1200" dirty="0" smtClean="0">
                <a:latin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</a:rPr>
              <a:t>ponderados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por</a:t>
            </a:r>
            <a:r>
              <a:rPr lang="en-US" sz="1200" dirty="0" smtClean="0">
                <a:latin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</a:rPr>
              <a:t>edad</a:t>
            </a:r>
            <a:r>
              <a:rPr lang="en-US" sz="1200" dirty="0" smtClean="0">
                <a:latin typeface="Arial" pitchFamily="34" charset="0"/>
              </a:rPr>
              <a:t> y GSE. </a:t>
            </a:r>
            <a:endParaRPr lang="en-US" sz="1200" dirty="0">
              <a:latin typeface="Arial" pitchFamily="34" charset="0"/>
            </a:endParaRPr>
          </a:p>
        </p:txBody>
      </p:sp>
      <p:sp>
        <p:nvSpPr>
          <p:cNvPr id="15" name="Freihandform 21"/>
          <p:cNvSpPr/>
          <p:nvPr/>
        </p:nvSpPr>
        <p:spPr bwMode="gray">
          <a:xfrm>
            <a:off x="323411" y="1383619"/>
            <a:ext cx="2735703" cy="742154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</a:rPr>
              <a:t>Grupo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</a:rPr>
              <a:t>Objetivo</a:t>
            </a:r>
            <a:endParaRPr lang="en-US" sz="1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" name="Freihandform 22"/>
          <p:cNvSpPr/>
          <p:nvPr/>
        </p:nvSpPr>
        <p:spPr bwMode="gray">
          <a:xfrm>
            <a:off x="323411" y="2247818"/>
            <a:ext cx="2735703" cy="756105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</a:rPr>
              <a:t>Técnica</a:t>
            </a:r>
            <a:endParaRPr lang="en-US" sz="1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" name="Freihandform 23"/>
          <p:cNvSpPr/>
          <p:nvPr/>
        </p:nvSpPr>
        <p:spPr bwMode="gray">
          <a:xfrm>
            <a:off x="313582" y="3111938"/>
            <a:ext cx="2735703" cy="756105"/>
          </a:xfrm>
          <a:custGeom>
            <a:avLst/>
            <a:gdLst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9167 w 4249167"/>
              <a:gd name="connsiteY2" fmla="*/ 648048 h 648048"/>
              <a:gd name="connsiteX3" fmla="*/ 0 w 4249167"/>
              <a:gd name="connsiteY3" fmla="*/ 648048 h 648048"/>
              <a:gd name="connsiteX4" fmla="*/ 0 w 4249167"/>
              <a:gd name="connsiteY4" fmla="*/ 0 h 648048"/>
              <a:gd name="connsiteX0" fmla="*/ 0 w 4249167"/>
              <a:gd name="connsiteY0" fmla="*/ 0 h 648048"/>
              <a:gd name="connsiteX1" fmla="*/ 4249167 w 4249167"/>
              <a:gd name="connsiteY1" fmla="*/ 0 h 648048"/>
              <a:gd name="connsiteX2" fmla="*/ 4244442 w 4249167"/>
              <a:gd name="connsiteY2" fmla="*/ 334117 h 648048"/>
              <a:gd name="connsiteX3" fmla="*/ 4249167 w 4249167"/>
              <a:gd name="connsiteY3" fmla="*/ 648048 h 648048"/>
              <a:gd name="connsiteX4" fmla="*/ 0 w 4249167"/>
              <a:gd name="connsiteY4" fmla="*/ 648048 h 648048"/>
              <a:gd name="connsiteX5" fmla="*/ 0 w 4249167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60016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288008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0 w 4393183"/>
              <a:gd name="connsiteY0" fmla="*/ 0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0 w 4393183"/>
              <a:gd name="connsiteY5" fmla="*/ 0 h 648048"/>
              <a:gd name="connsiteX0" fmla="*/ 1391657 w 4393183"/>
              <a:gd name="connsiteY0" fmla="*/ 358 h 648048"/>
              <a:gd name="connsiteX1" fmla="*/ 4249167 w 4393183"/>
              <a:gd name="connsiteY1" fmla="*/ 0 h 648048"/>
              <a:gd name="connsiteX2" fmla="*/ 4393183 w 4393183"/>
              <a:gd name="connsiteY2" fmla="*/ 324013 h 648048"/>
              <a:gd name="connsiteX3" fmla="*/ 4249167 w 4393183"/>
              <a:gd name="connsiteY3" fmla="*/ 648048 h 648048"/>
              <a:gd name="connsiteX4" fmla="*/ 0 w 4393183"/>
              <a:gd name="connsiteY4" fmla="*/ 648048 h 648048"/>
              <a:gd name="connsiteX5" fmla="*/ 1391657 w 4393183"/>
              <a:gd name="connsiteY5" fmla="*/ 358 h 648048"/>
              <a:gd name="connsiteX0" fmla="*/ 0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0 w 3001526"/>
              <a:gd name="connsiteY5" fmla="*/ 358 h 648048"/>
              <a:gd name="connsiteX0" fmla="*/ 292831 w 3001526"/>
              <a:gd name="connsiteY0" fmla="*/ 358 h 648048"/>
              <a:gd name="connsiteX1" fmla="*/ 2857510 w 3001526"/>
              <a:gd name="connsiteY1" fmla="*/ 0 h 648048"/>
              <a:gd name="connsiteX2" fmla="*/ 3001526 w 3001526"/>
              <a:gd name="connsiteY2" fmla="*/ 324013 h 648048"/>
              <a:gd name="connsiteX3" fmla="*/ 2857510 w 3001526"/>
              <a:gd name="connsiteY3" fmla="*/ 648048 h 648048"/>
              <a:gd name="connsiteX4" fmla="*/ 0 w 3001526"/>
              <a:gd name="connsiteY4" fmla="*/ 648048 h 648048"/>
              <a:gd name="connsiteX5" fmla="*/ 292831 w 3001526"/>
              <a:gd name="connsiteY5" fmla="*/ 358 h 648048"/>
              <a:gd name="connsiteX0" fmla="*/ 0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0 w 2708695"/>
              <a:gd name="connsiteY5" fmla="*/ 358 h 648048"/>
              <a:gd name="connsiteX0" fmla="*/ 73208 w 2708695"/>
              <a:gd name="connsiteY0" fmla="*/ 358 h 648048"/>
              <a:gd name="connsiteX1" fmla="*/ 2564679 w 2708695"/>
              <a:gd name="connsiteY1" fmla="*/ 0 h 648048"/>
              <a:gd name="connsiteX2" fmla="*/ 2708695 w 2708695"/>
              <a:gd name="connsiteY2" fmla="*/ 324013 h 648048"/>
              <a:gd name="connsiteX3" fmla="*/ 2564679 w 2708695"/>
              <a:gd name="connsiteY3" fmla="*/ 648048 h 648048"/>
              <a:gd name="connsiteX4" fmla="*/ 0 w 2708695"/>
              <a:gd name="connsiteY4" fmla="*/ 648048 h 648048"/>
              <a:gd name="connsiteX5" fmla="*/ 73208 w 2708695"/>
              <a:gd name="connsiteY5" fmla="*/ 358 h 648048"/>
              <a:gd name="connsiteX0" fmla="*/ 0 w 2635487"/>
              <a:gd name="connsiteY0" fmla="*/ 358 h 648048"/>
              <a:gd name="connsiteX1" fmla="*/ 2491471 w 2635487"/>
              <a:gd name="connsiteY1" fmla="*/ 0 h 648048"/>
              <a:gd name="connsiteX2" fmla="*/ 2635487 w 2635487"/>
              <a:gd name="connsiteY2" fmla="*/ 324013 h 648048"/>
              <a:gd name="connsiteX3" fmla="*/ 2491471 w 2635487"/>
              <a:gd name="connsiteY3" fmla="*/ 648048 h 648048"/>
              <a:gd name="connsiteX4" fmla="*/ 0 w 2635487"/>
              <a:gd name="connsiteY4" fmla="*/ 648048 h 648048"/>
              <a:gd name="connsiteX5" fmla="*/ 0 w 2635487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147121 w 2782608"/>
              <a:gd name="connsiteY4" fmla="*/ 648048 h 648048"/>
              <a:gd name="connsiteX5" fmla="*/ 0 w 2782608"/>
              <a:gd name="connsiteY5" fmla="*/ 358 h 648048"/>
              <a:gd name="connsiteX0" fmla="*/ 0 w 2782608"/>
              <a:gd name="connsiteY0" fmla="*/ 358 h 648048"/>
              <a:gd name="connsiteX1" fmla="*/ 2638592 w 2782608"/>
              <a:gd name="connsiteY1" fmla="*/ 0 h 648048"/>
              <a:gd name="connsiteX2" fmla="*/ 2782608 w 2782608"/>
              <a:gd name="connsiteY2" fmla="*/ 324013 h 648048"/>
              <a:gd name="connsiteX3" fmla="*/ 2638592 w 2782608"/>
              <a:gd name="connsiteY3" fmla="*/ 648048 h 648048"/>
              <a:gd name="connsiteX4" fmla="*/ 0 w 2782608"/>
              <a:gd name="connsiteY4" fmla="*/ 648048 h 648048"/>
              <a:gd name="connsiteX5" fmla="*/ 0 w 2782608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146416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358 h 648048"/>
              <a:gd name="connsiteX1" fmla="*/ 2785008 w 2929024"/>
              <a:gd name="connsiteY1" fmla="*/ 0 h 648048"/>
              <a:gd name="connsiteX2" fmla="*/ 2929024 w 2929024"/>
              <a:gd name="connsiteY2" fmla="*/ 324013 h 648048"/>
              <a:gd name="connsiteX3" fmla="*/ 2785008 w 2929024"/>
              <a:gd name="connsiteY3" fmla="*/ 648048 h 648048"/>
              <a:gd name="connsiteX4" fmla="*/ 0 w 2929024"/>
              <a:gd name="connsiteY4" fmla="*/ 648048 h 648048"/>
              <a:gd name="connsiteX5" fmla="*/ 0 w 2929024"/>
              <a:gd name="connsiteY5" fmla="*/ 358 h 648048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85008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  <a:gd name="connsiteX0" fmla="*/ 0 w 2929024"/>
              <a:gd name="connsiteY0" fmla="*/ 0 h 647690"/>
              <a:gd name="connsiteX1" fmla="*/ 2709400 w 2929024"/>
              <a:gd name="connsiteY1" fmla="*/ 0 h 647690"/>
              <a:gd name="connsiteX2" fmla="*/ 2929024 w 2929024"/>
              <a:gd name="connsiteY2" fmla="*/ 323655 h 647690"/>
              <a:gd name="connsiteX3" fmla="*/ 2709400 w 2929024"/>
              <a:gd name="connsiteY3" fmla="*/ 647690 h 647690"/>
              <a:gd name="connsiteX4" fmla="*/ 0 w 2929024"/>
              <a:gd name="connsiteY4" fmla="*/ 647690 h 647690"/>
              <a:gd name="connsiteX5" fmla="*/ 0 w 2929024"/>
              <a:gd name="connsiteY5" fmla="*/ 0 h 6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9024" h="647690">
                <a:moveTo>
                  <a:pt x="0" y="0"/>
                </a:moveTo>
                <a:lnTo>
                  <a:pt x="2709400" y="0"/>
                </a:lnTo>
                <a:lnTo>
                  <a:pt x="2929024" y="323655"/>
                </a:lnTo>
                <a:lnTo>
                  <a:pt x="2709400" y="647690"/>
                </a:lnTo>
                <a:lnTo>
                  <a:pt x="0" y="6476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108000" anchor="t" anchorCtr="0"/>
          <a:lstStyle/>
          <a:p>
            <a:pPr>
              <a:spcBef>
                <a:spcPts val="600"/>
              </a:spcBef>
              <a:buFont typeface="Arial" pitchFamily="34" charset="0"/>
              <a:buNone/>
            </a:pPr>
            <a:r>
              <a:rPr lang="en-US" sz="1600" smtClean="0">
                <a:solidFill>
                  <a:schemeClr val="bg1"/>
                </a:solidFill>
                <a:latin typeface="Arial" pitchFamily="34" charset="0"/>
              </a:rPr>
              <a:t>Tamaño de muestra</a:t>
            </a:r>
            <a:endParaRPr lang="en-US" sz="160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91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¿A quiénes entrevistamos?</a:t>
            </a:r>
          </a:p>
        </p:txBody>
      </p:sp>
    </p:spTree>
    <p:extLst>
      <p:ext uri="{BB962C8B-B14F-4D97-AF65-F5344CB8AC3E}">
        <p14:creationId xmlns:p14="http://schemas.microsoft.com/office/powerpoint/2010/main" val="36869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Resultado de imagen para young adult people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0"/>
          <a:stretch/>
        </p:blipFill>
        <p:spPr bwMode="auto">
          <a:xfrm>
            <a:off x="3563888" y="923343"/>
            <a:ext cx="1729067" cy="3736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kt 3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1036225"/>
              </p:ext>
            </p:extLst>
          </p:nvPr>
        </p:nvGraphicFramePr>
        <p:xfrm>
          <a:off x="0" y="0"/>
          <a:ext cx="158750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think-cell Slide" r:id="rId9" imgW="216" imgH="216" progId="">
                  <p:embed/>
                </p:oleObj>
              </mc:Choice>
              <mc:Fallback>
                <p:oleObj name="think-cell Slide" r:id="rId9" imgW="216" imgH="216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5720" y="195419"/>
            <a:ext cx="6408449" cy="576105"/>
          </a:xfrm>
        </p:spPr>
        <p:txBody>
          <a:bodyPr/>
          <a:lstStyle/>
          <a:p>
            <a:r>
              <a:rPr lang="es-ES" noProof="0" dirty="0"/>
              <a:t>Descripción de los encuestados ponderados</a:t>
            </a:r>
          </a:p>
        </p:txBody>
      </p:sp>
      <p:cxnSp>
        <p:nvCxnSpPr>
          <p:cNvPr id="22" name="Straight Connector 13"/>
          <p:cNvCxnSpPr/>
          <p:nvPr/>
        </p:nvCxnSpPr>
        <p:spPr bwMode="gray">
          <a:xfrm flipH="1" flipV="1">
            <a:off x="2699792" y="1705242"/>
            <a:ext cx="936105" cy="1"/>
          </a:xfrm>
          <a:prstGeom prst="line">
            <a:avLst/>
          </a:prstGeom>
          <a:ln w="9525">
            <a:solidFill>
              <a:schemeClr val="accent3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ángulo redondeado 50"/>
          <p:cNvSpPr/>
          <p:nvPr/>
        </p:nvSpPr>
        <p:spPr bwMode="gray">
          <a:xfrm>
            <a:off x="6395717" y="1201187"/>
            <a:ext cx="1799762" cy="28803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Zona geográfica</a:t>
            </a:r>
            <a:endParaRPr lang="es-PE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ángulo redondeado 51"/>
          <p:cNvSpPr/>
          <p:nvPr/>
        </p:nvSpPr>
        <p:spPr bwMode="gray">
          <a:xfrm>
            <a:off x="6969250" y="3310748"/>
            <a:ext cx="751208" cy="288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Edad</a:t>
            </a:r>
          </a:p>
        </p:txBody>
      </p:sp>
      <p:sp>
        <p:nvSpPr>
          <p:cNvPr id="25" name="Rectángulo redondeado 53"/>
          <p:cNvSpPr/>
          <p:nvPr/>
        </p:nvSpPr>
        <p:spPr bwMode="gray">
          <a:xfrm>
            <a:off x="969128" y="1201187"/>
            <a:ext cx="1602713" cy="288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Nivel socioeconómico</a:t>
            </a:r>
          </a:p>
        </p:txBody>
      </p:sp>
      <p:cxnSp>
        <p:nvCxnSpPr>
          <p:cNvPr id="26" name="Straight Connector 13"/>
          <p:cNvCxnSpPr/>
          <p:nvPr/>
        </p:nvCxnSpPr>
        <p:spPr bwMode="gray">
          <a:xfrm>
            <a:off x="4815827" y="1457660"/>
            <a:ext cx="1105265" cy="0"/>
          </a:xfrm>
          <a:prstGeom prst="line">
            <a:avLst/>
          </a:prstGeom>
          <a:ln w="9525">
            <a:solidFill>
              <a:schemeClr val="accent3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3"/>
          <p:cNvCxnSpPr/>
          <p:nvPr/>
        </p:nvCxnSpPr>
        <p:spPr bwMode="gray">
          <a:xfrm flipH="1">
            <a:off x="11020717" y="215634"/>
            <a:ext cx="268972" cy="0"/>
          </a:xfrm>
          <a:prstGeom prst="line">
            <a:avLst/>
          </a:prstGeom>
          <a:ln w="9525">
            <a:solidFill>
              <a:schemeClr val="accent3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Gráfico 64"/>
          <p:cNvGraphicFramePr/>
          <p:nvPr>
            <p:extLst>
              <p:ext uri="{D42A27DB-BD31-4B8C-83A1-F6EECF244321}">
                <p14:modId xmlns:p14="http://schemas.microsoft.com/office/powerpoint/2010/main" val="4147619859"/>
              </p:ext>
            </p:extLst>
          </p:nvPr>
        </p:nvGraphicFramePr>
        <p:xfrm>
          <a:off x="6251961" y="3542911"/>
          <a:ext cx="2242597" cy="1189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34" name="CuadroTexto 65"/>
          <p:cNvSpPr txBox="1"/>
          <p:nvPr/>
        </p:nvSpPr>
        <p:spPr>
          <a:xfrm>
            <a:off x="8135889" y="3623171"/>
            <a:ext cx="828599" cy="1703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Edad promedio</a:t>
            </a:r>
          </a:p>
          <a:p>
            <a:pPr algn="ctr">
              <a:spcBef>
                <a:spcPts val="225"/>
              </a:spcBef>
            </a:pPr>
            <a:r>
              <a:rPr lang="es-PE" sz="12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26 años</a:t>
            </a:r>
            <a:endParaRPr lang="es-PE" sz="12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CuadroTexto 70"/>
          <p:cNvSpPr txBox="1"/>
          <p:nvPr/>
        </p:nvSpPr>
        <p:spPr>
          <a:xfrm>
            <a:off x="6950371" y="1719023"/>
            <a:ext cx="1438053" cy="50516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225"/>
              </a:spcBef>
            </a:pPr>
            <a:r>
              <a:rPr lang="es-PE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Santiago</a:t>
            </a:r>
          </a:p>
          <a:p>
            <a:pPr>
              <a:spcBef>
                <a:spcPts val="225"/>
              </a:spcBef>
            </a:pPr>
            <a:r>
              <a:rPr lang="es-PE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E" sz="12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39 %</a:t>
            </a:r>
            <a:endParaRPr lang="es-PE" sz="12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CuadroTexto 71"/>
          <p:cNvSpPr txBox="1"/>
          <p:nvPr/>
        </p:nvSpPr>
        <p:spPr>
          <a:xfrm>
            <a:off x="6927793" y="2261809"/>
            <a:ext cx="1204800" cy="231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225"/>
              </a:spcBef>
            </a:pPr>
            <a:r>
              <a:rPr lang="es-PE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Regiones</a:t>
            </a:r>
          </a:p>
          <a:p>
            <a:pPr>
              <a:spcBef>
                <a:spcPts val="225"/>
              </a:spcBef>
            </a:pPr>
            <a:r>
              <a:rPr lang="es-PE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PE" sz="12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61 %</a:t>
            </a:r>
            <a:endParaRPr lang="es-PE" sz="12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" name="Gráfico 101"/>
          <p:cNvGraphicFramePr/>
          <p:nvPr>
            <p:extLst>
              <p:ext uri="{D42A27DB-BD31-4B8C-83A1-F6EECF244321}">
                <p14:modId xmlns:p14="http://schemas.microsoft.com/office/powerpoint/2010/main" val="159119924"/>
              </p:ext>
            </p:extLst>
          </p:nvPr>
        </p:nvGraphicFramePr>
        <p:xfrm>
          <a:off x="50172" y="1596278"/>
          <a:ext cx="3083430" cy="1465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pic>
        <p:nvPicPr>
          <p:cNvPr id="48" name="Picture 2" descr="http://www.lena.cl/wp-content/uploads/2012/11/mapa_chile.png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20014011">
            <a:off x="6102272" y="1139445"/>
            <a:ext cx="551520" cy="2151984"/>
          </a:xfrm>
          <a:prstGeom prst="rect">
            <a:avLst/>
          </a:prstGeom>
          <a:noFill/>
        </p:spPr>
      </p:pic>
      <p:sp>
        <p:nvSpPr>
          <p:cNvPr id="49" name="Freihandform 1225"/>
          <p:cNvSpPr/>
          <p:nvPr>
            <p:custDataLst>
              <p:tags r:id="rId4"/>
            </p:custDataLst>
          </p:nvPr>
        </p:nvSpPr>
        <p:spPr bwMode="gray">
          <a:xfrm rot="16200000">
            <a:off x="6808506" y="1296835"/>
            <a:ext cx="350677" cy="1291497"/>
          </a:xfrm>
          <a:custGeom>
            <a:avLst/>
            <a:gdLst>
              <a:gd name="connsiteX0" fmla="*/ 0 w 962025"/>
              <a:gd name="connsiteY0" fmla="*/ 0 h 1504950"/>
              <a:gd name="connsiteX1" fmla="*/ 0 w 962025"/>
              <a:gd name="connsiteY1" fmla="*/ 1504950 h 1504950"/>
              <a:gd name="connsiteX2" fmla="*/ 962025 w 962025"/>
              <a:gd name="connsiteY2" fmla="*/ 1504950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2025" h="1504950">
                <a:moveTo>
                  <a:pt x="0" y="0"/>
                </a:moveTo>
                <a:lnTo>
                  <a:pt x="0" y="1504950"/>
                </a:lnTo>
                <a:lnTo>
                  <a:pt x="962025" y="1504950"/>
                </a:lnTo>
              </a:path>
            </a:pathLst>
          </a:custGeom>
          <a:noFill/>
          <a:ln w="9525" cap="flat" cmpd="sng" algn="ctr">
            <a:solidFill>
              <a:srgbClr val="A2AD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Oval 67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6334292" y="2076052"/>
            <a:ext cx="72008" cy="71992"/>
          </a:xfrm>
          <a:prstGeom prst="rect">
            <a:avLst/>
          </a:prstGeom>
          <a:solidFill>
            <a:srgbClr val="A2AD00"/>
          </a:solidFill>
          <a:ln w="12700">
            <a:solidFill>
              <a:sysClr val="window" lastClr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ED600"/>
              </a:buClr>
              <a:buSzTx/>
              <a:buFont typeface="Wingdings 2" pitchFamily="18" charset="2"/>
              <a:buNone/>
              <a:tabLst/>
              <a:defRPr/>
            </a:pPr>
            <a:endParaRPr kumimoji="0" lang="en-US" sz="1800" b="1" i="0" u="none" strike="noStrike" kern="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4" name="Rectángulo redondeado 50"/>
          <p:cNvSpPr/>
          <p:nvPr/>
        </p:nvSpPr>
        <p:spPr bwMode="gray">
          <a:xfrm>
            <a:off x="1043608" y="3210409"/>
            <a:ext cx="1296144" cy="28803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Familia</a:t>
            </a:r>
            <a:endParaRPr lang="es-PE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15 Gráfico"/>
          <p:cNvGraphicFramePr/>
          <p:nvPr>
            <p:extLst>
              <p:ext uri="{D42A27DB-BD31-4B8C-83A1-F6EECF244321}">
                <p14:modId xmlns:p14="http://schemas.microsoft.com/office/powerpoint/2010/main" val="4154149348"/>
              </p:ext>
            </p:extLst>
          </p:nvPr>
        </p:nvGraphicFramePr>
        <p:xfrm>
          <a:off x="730157" y="3496030"/>
          <a:ext cx="1067474" cy="1033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59" name="CuadroTexto 65"/>
          <p:cNvSpPr txBox="1"/>
          <p:nvPr/>
        </p:nvSpPr>
        <p:spPr>
          <a:xfrm>
            <a:off x="893802" y="3869214"/>
            <a:ext cx="828599" cy="1703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6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61</a:t>
            </a:r>
            <a:r>
              <a:rPr lang="es-PE" sz="11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%</a:t>
            </a:r>
            <a:endParaRPr lang="es-PE" sz="11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" name="60 Gráfico"/>
          <p:cNvGraphicFramePr/>
          <p:nvPr>
            <p:extLst>
              <p:ext uri="{D42A27DB-BD31-4B8C-83A1-F6EECF244321}">
                <p14:modId xmlns:p14="http://schemas.microsoft.com/office/powerpoint/2010/main" val="2169867151"/>
              </p:ext>
            </p:extLst>
          </p:nvPr>
        </p:nvGraphicFramePr>
        <p:xfrm>
          <a:off x="1691680" y="3496030"/>
          <a:ext cx="1067474" cy="1033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62" name="CuadroTexto 65"/>
          <p:cNvSpPr txBox="1"/>
          <p:nvPr/>
        </p:nvSpPr>
        <p:spPr>
          <a:xfrm>
            <a:off x="1823050" y="3869214"/>
            <a:ext cx="828599" cy="1703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6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27</a:t>
            </a:r>
            <a:r>
              <a:rPr lang="es-PE" sz="11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%</a:t>
            </a:r>
            <a:endParaRPr lang="es-PE" sz="11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Straight Connector 13"/>
          <p:cNvCxnSpPr/>
          <p:nvPr/>
        </p:nvCxnSpPr>
        <p:spPr bwMode="gray">
          <a:xfrm>
            <a:off x="5368459" y="3579862"/>
            <a:ext cx="1291773" cy="18733"/>
          </a:xfrm>
          <a:prstGeom prst="line">
            <a:avLst/>
          </a:prstGeom>
          <a:ln w="9525">
            <a:solidFill>
              <a:schemeClr val="accent3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13"/>
          <p:cNvCxnSpPr/>
          <p:nvPr/>
        </p:nvCxnSpPr>
        <p:spPr bwMode="gray">
          <a:xfrm flipH="1">
            <a:off x="2509501" y="3363838"/>
            <a:ext cx="838363" cy="0"/>
          </a:xfrm>
          <a:prstGeom prst="line">
            <a:avLst/>
          </a:prstGeom>
          <a:ln w="9525">
            <a:solidFill>
              <a:schemeClr val="accent3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adroTexto 65"/>
          <p:cNvSpPr txBox="1"/>
          <p:nvPr/>
        </p:nvSpPr>
        <p:spPr>
          <a:xfrm>
            <a:off x="832084" y="4417669"/>
            <a:ext cx="828599" cy="1703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Tiene pareja</a:t>
            </a:r>
            <a:endParaRPr lang="es-PE" sz="11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CuadroTexto 65"/>
          <p:cNvSpPr txBox="1"/>
          <p:nvPr/>
        </p:nvSpPr>
        <p:spPr>
          <a:xfrm>
            <a:off x="1763688" y="4408256"/>
            <a:ext cx="936104" cy="1797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225"/>
              </a:spcBef>
            </a:pPr>
            <a:r>
              <a:rPr lang="es-PE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Tiene hijos</a:t>
            </a:r>
            <a:endParaRPr lang="es-PE" sz="11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38354"/>
      </p:ext>
    </p:extLst>
  </p:cSld>
  <p:clrMapOvr>
    <a:masterClrMapping/>
  </p:clrMapOvr>
  <p:timing>
    <p:tnLst>
      <p:par>
        <p:cTn id="1" dur="indefinite" restart="never" nodeType="tmRoot">
          <p:childTnLst>
            <p:par>
              <p:cTn id="2"/>
            </p:par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Resultados</a:t>
            </a:r>
            <a:endParaRPr lang="es-C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7845425" y="4948238"/>
            <a:ext cx="1298575" cy="109537"/>
          </a:xfrm>
          <a:prstGeom prst="rect">
            <a:avLst/>
          </a:prstGeom>
        </p:spPr>
        <p:txBody>
          <a:bodyPr/>
          <a:lstStyle/>
          <a:p>
            <a:pPr algn="r"/>
            <a:fld id="{1BDBE1E8-50F2-49BA-A952-1CC1DEAA5FBD}" type="slidenum">
              <a:rPr lang="en-US" smtClean="0"/>
              <a:pPr algn="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32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Conector recto"/>
          <p:cNvCxnSpPr/>
          <p:nvPr/>
        </p:nvCxnSpPr>
        <p:spPr>
          <a:xfrm>
            <a:off x="3707904" y="987600"/>
            <a:ext cx="0" cy="4022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40 Gráfico"/>
          <p:cNvGraphicFramePr/>
          <p:nvPr>
            <p:extLst>
              <p:ext uri="{D42A27DB-BD31-4B8C-83A1-F6EECF244321}">
                <p14:modId xmlns:p14="http://schemas.microsoft.com/office/powerpoint/2010/main" val="3446995137"/>
              </p:ext>
            </p:extLst>
          </p:nvPr>
        </p:nvGraphicFramePr>
        <p:xfrm>
          <a:off x="3947898" y="1575670"/>
          <a:ext cx="4944582" cy="109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" name="1 Rectángulo redondeado"/>
          <p:cNvSpPr/>
          <p:nvPr/>
        </p:nvSpPr>
        <p:spPr bwMode="gray">
          <a:xfrm>
            <a:off x="3923928" y="1575670"/>
            <a:ext cx="4944582" cy="1065588"/>
          </a:xfrm>
          <a:prstGeom prst="roundRect">
            <a:avLst>
              <a:gd name="adj" fmla="val 11468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</p:txBody>
      </p:sp>
      <p:sp>
        <p:nvSpPr>
          <p:cNvPr id="49" name="48 Rectángulo redondeado"/>
          <p:cNvSpPr/>
          <p:nvPr/>
        </p:nvSpPr>
        <p:spPr bwMode="auto">
          <a:xfrm>
            <a:off x="4427976" y="1450102"/>
            <a:ext cx="504000" cy="216000"/>
          </a:xfrm>
          <a:prstGeom prst="round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ahoma" pitchFamily="34" charset="0"/>
              </a:rPr>
              <a:t>Edad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ahoma" pitchFamily="34" charset="0"/>
            </a:endParaRPr>
          </a:p>
        </p:txBody>
      </p:sp>
      <p:sp>
        <p:nvSpPr>
          <p:cNvPr id="50" name="49 Rectángulo redondeado"/>
          <p:cNvSpPr/>
          <p:nvPr/>
        </p:nvSpPr>
        <p:spPr bwMode="auto">
          <a:xfrm>
            <a:off x="7236352" y="1444526"/>
            <a:ext cx="504000" cy="216000"/>
          </a:xfrm>
          <a:prstGeom prst="round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ahoma" pitchFamily="34" charset="0"/>
              </a:rPr>
              <a:t>Gse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ahoma" pitchFamily="34" charset="0"/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5725717" y="1575669"/>
            <a:ext cx="0" cy="10655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7309894" y="2940560"/>
            <a:ext cx="0" cy="10499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Concepto masculinidad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¿Consideras que el concepto de masculinidad ha cambiado en la última década?</a:t>
            </a:r>
            <a:endParaRPr lang="es-ES" sz="1100" i="1" dirty="0">
              <a:solidFill>
                <a:schemeClr val="bg2"/>
              </a:solidFill>
            </a:endParaRPr>
          </a:p>
        </p:txBody>
      </p:sp>
      <p:cxnSp>
        <p:nvCxnSpPr>
          <p:cNvPr id="57" name="56 Conector recto"/>
          <p:cNvCxnSpPr/>
          <p:nvPr/>
        </p:nvCxnSpPr>
        <p:spPr>
          <a:xfrm flipH="1">
            <a:off x="5508104" y="2940560"/>
            <a:ext cx="2" cy="10499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71"/>
          <p:cNvSpPr>
            <a:spLocks noEditPoints="1"/>
          </p:cNvSpPr>
          <p:nvPr/>
        </p:nvSpPr>
        <p:spPr bwMode="auto">
          <a:xfrm>
            <a:off x="683576" y="1575670"/>
            <a:ext cx="1296136" cy="1320128"/>
          </a:xfrm>
          <a:custGeom>
            <a:avLst/>
            <a:gdLst>
              <a:gd name="T0" fmla="*/ 293 w 472"/>
              <a:gd name="T1" fmla="*/ 57 h 479"/>
              <a:gd name="T2" fmla="*/ 179 w 472"/>
              <a:gd name="T3" fmla="*/ 57 h 479"/>
              <a:gd name="T4" fmla="*/ 464 w 472"/>
              <a:gd name="T5" fmla="*/ 139 h 479"/>
              <a:gd name="T6" fmla="*/ 457 w 472"/>
              <a:gd name="T7" fmla="*/ 95 h 479"/>
              <a:gd name="T8" fmla="*/ 430 w 472"/>
              <a:gd name="T9" fmla="*/ 86 h 479"/>
              <a:gd name="T10" fmla="*/ 421 w 472"/>
              <a:gd name="T11" fmla="*/ 139 h 479"/>
              <a:gd name="T12" fmla="*/ 388 w 472"/>
              <a:gd name="T13" fmla="*/ 126 h 479"/>
              <a:gd name="T14" fmla="*/ 357 w 472"/>
              <a:gd name="T15" fmla="*/ 136 h 479"/>
              <a:gd name="T16" fmla="*/ 280 w 472"/>
              <a:gd name="T17" fmla="*/ 139 h 479"/>
              <a:gd name="T18" fmla="*/ 192 w 472"/>
              <a:gd name="T19" fmla="*/ 139 h 479"/>
              <a:gd name="T20" fmla="*/ 115 w 472"/>
              <a:gd name="T21" fmla="*/ 136 h 479"/>
              <a:gd name="T22" fmla="*/ 72 w 472"/>
              <a:gd name="T23" fmla="*/ 139 h 479"/>
              <a:gd name="T24" fmla="*/ 51 w 472"/>
              <a:gd name="T25" fmla="*/ 95 h 479"/>
              <a:gd name="T26" fmla="*/ 23 w 472"/>
              <a:gd name="T27" fmla="*/ 86 h 479"/>
              <a:gd name="T28" fmla="*/ 15 w 472"/>
              <a:gd name="T29" fmla="*/ 139 h 479"/>
              <a:gd name="T30" fmla="*/ 0 w 472"/>
              <a:gd name="T31" fmla="*/ 148 h 479"/>
              <a:gd name="T32" fmla="*/ 15 w 472"/>
              <a:gd name="T33" fmla="*/ 156 h 479"/>
              <a:gd name="T34" fmla="*/ 23 w 472"/>
              <a:gd name="T35" fmla="*/ 212 h 479"/>
              <a:gd name="T36" fmla="*/ 51 w 472"/>
              <a:gd name="T37" fmla="*/ 204 h 479"/>
              <a:gd name="T38" fmla="*/ 74 w 472"/>
              <a:gd name="T39" fmla="*/ 156 h 479"/>
              <a:gd name="T40" fmla="*/ 119 w 472"/>
              <a:gd name="T41" fmla="*/ 248 h 479"/>
              <a:gd name="T42" fmla="*/ 187 w 472"/>
              <a:gd name="T43" fmla="*/ 293 h 479"/>
              <a:gd name="T44" fmla="*/ 126 w 472"/>
              <a:gd name="T45" fmla="*/ 471 h 479"/>
              <a:gd name="T46" fmla="*/ 164 w 472"/>
              <a:gd name="T47" fmla="*/ 459 h 479"/>
              <a:gd name="T48" fmla="*/ 236 w 472"/>
              <a:gd name="T49" fmla="*/ 324 h 479"/>
              <a:gd name="T50" fmla="*/ 346 w 472"/>
              <a:gd name="T51" fmla="*/ 471 h 479"/>
              <a:gd name="T52" fmla="*/ 284 w 472"/>
              <a:gd name="T53" fmla="*/ 293 h 479"/>
              <a:gd name="T54" fmla="*/ 353 w 472"/>
              <a:gd name="T55" fmla="*/ 248 h 479"/>
              <a:gd name="T56" fmla="*/ 398 w 472"/>
              <a:gd name="T57" fmla="*/ 156 h 479"/>
              <a:gd name="T58" fmla="*/ 421 w 472"/>
              <a:gd name="T59" fmla="*/ 204 h 479"/>
              <a:gd name="T60" fmla="*/ 449 w 472"/>
              <a:gd name="T61" fmla="*/ 212 h 479"/>
              <a:gd name="T62" fmla="*/ 457 w 472"/>
              <a:gd name="T63" fmla="*/ 156 h 479"/>
              <a:gd name="T64" fmla="*/ 472 w 472"/>
              <a:gd name="T65" fmla="*/ 148 h 479"/>
              <a:gd name="T66" fmla="*/ 136 w 472"/>
              <a:gd name="T67" fmla="*/ 179 h 479"/>
              <a:gd name="T68" fmla="*/ 169 w 472"/>
              <a:gd name="T69" fmla="*/ 156 h 479"/>
              <a:gd name="T70" fmla="*/ 335 w 472"/>
              <a:gd name="T71" fmla="*/ 179 h 479"/>
              <a:gd name="T72" fmla="*/ 347 w 472"/>
              <a:gd name="T73" fmla="*/ 156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72" h="479">
                <a:moveTo>
                  <a:pt x="236" y="115"/>
                </a:moveTo>
                <a:cubicBezTo>
                  <a:pt x="268" y="115"/>
                  <a:pt x="293" y="89"/>
                  <a:pt x="293" y="57"/>
                </a:cubicBezTo>
                <a:cubicBezTo>
                  <a:pt x="293" y="26"/>
                  <a:pt x="268" y="0"/>
                  <a:pt x="236" y="0"/>
                </a:cubicBezTo>
                <a:cubicBezTo>
                  <a:pt x="204" y="0"/>
                  <a:pt x="179" y="26"/>
                  <a:pt x="179" y="57"/>
                </a:cubicBezTo>
                <a:cubicBezTo>
                  <a:pt x="179" y="89"/>
                  <a:pt x="204" y="115"/>
                  <a:pt x="236" y="115"/>
                </a:cubicBezTo>
                <a:close/>
                <a:moveTo>
                  <a:pt x="464" y="139"/>
                </a:moveTo>
                <a:cubicBezTo>
                  <a:pt x="457" y="139"/>
                  <a:pt x="457" y="139"/>
                  <a:pt x="457" y="139"/>
                </a:cubicBezTo>
                <a:cubicBezTo>
                  <a:pt x="457" y="95"/>
                  <a:pt x="457" y="95"/>
                  <a:pt x="457" y="95"/>
                </a:cubicBezTo>
                <a:cubicBezTo>
                  <a:pt x="457" y="90"/>
                  <a:pt x="453" y="86"/>
                  <a:pt x="449" y="86"/>
                </a:cubicBezTo>
                <a:cubicBezTo>
                  <a:pt x="430" y="86"/>
                  <a:pt x="430" y="86"/>
                  <a:pt x="430" y="86"/>
                </a:cubicBezTo>
                <a:cubicBezTo>
                  <a:pt x="425" y="86"/>
                  <a:pt x="421" y="90"/>
                  <a:pt x="421" y="95"/>
                </a:cubicBezTo>
                <a:cubicBezTo>
                  <a:pt x="421" y="139"/>
                  <a:pt x="421" y="139"/>
                  <a:pt x="421" y="139"/>
                </a:cubicBezTo>
                <a:cubicBezTo>
                  <a:pt x="399" y="139"/>
                  <a:pt x="399" y="139"/>
                  <a:pt x="399" y="139"/>
                </a:cubicBezTo>
                <a:cubicBezTo>
                  <a:pt x="398" y="133"/>
                  <a:pt x="394" y="128"/>
                  <a:pt x="388" y="126"/>
                </a:cubicBezTo>
                <a:cubicBezTo>
                  <a:pt x="377" y="120"/>
                  <a:pt x="363" y="125"/>
                  <a:pt x="357" y="136"/>
                </a:cubicBezTo>
                <a:cubicBezTo>
                  <a:pt x="357" y="136"/>
                  <a:pt x="357" y="136"/>
                  <a:pt x="357" y="136"/>
                </a:cubicBezTo>
                <a:cubicBezTo>
                  <a:pt x="356" y="139"/>
                  <a:pt x="356" y="139"/>
                  <a:pt x="356" y="139"/>
                </a:cubicBezTo>
                <a:cubicBezTo>
                  <a:pt x="280" y="139"/>
                  <a:pt x="280" y="139"/>
                  <a:pt x="280" y="139"/>
                </a:cubicBezTo>
                <a:cubicBezTo>
                  <a:pt x="269" y="133"/>
                  <a:pt x="253" y="129"/>
                  <a:pt x="236" y="129"/>
                </a:cubicBezTo>
                <a:cubicBezTo>
                  <a:pt x="218" y="129"/>
                  <a:pt x="203" y="133"/>
                  <a:pt x="192" y="139"/>
                </a:cubicBezTo>
                <a:cubicBezTo>
                  <a:pt x="116" y="139"/>
                  <a:pt x="116" y="139"/>
                  <a:pt x="116" y="139"/>
                </a:cubicBezTo>
                <a:cubicBezTo>
                  <a:pt x="115" y="136"/>
                  <a:pt x="115" y="136"/>
                  <a:pt x="115" y="136"/>
                </a:cubicBezTo>
                <a:cubicBezTo>
                  <a:pt x="109" y="125"/>
                  <a:pt x="95" y="120"/>
                  <a:pt x="84" y="126"/>
                </a:cubicBezTo>
                <a:cubicBezTo>
                  <a:pt x="78" y="128"/>
                  <a:pt x="74" y="133"/>
                  <a:pt x="72" y="139"/>
                </a:cubicBezTo>
                <a:cubicBezTo>
                  <a:pt x="51" y="139"/>
                  <a:pt x="51" y="139"/>
                  <a:pt x="51" y="139"/>
                </a:cubicBezTo>
                <a:cubicBezTo>
                  <a:pt x="51" y="95"/>
                  <a:pt x="51" y="95"/>
                  <a:pt x="51" y="95"/>
                </a:cubicBezTo>
                <a:cubicBezTo>
                  <a:pt x="51" y="90"/>
                  <a:pt x="47" y="86"/>
                  <a:pt x="42" y="86"/>
                </a:cubicBezTo>
                <a:cubicBezTo>
                  <a:pt x="23" y="86"/>
                  <a:pt x="23" y="86"/>
                  <a:pt x="23" y="86"/>
                </a:cubicBezTo>
                <a:cubicBezTo>
                  <a:pt x="19" y="86"/>
                  <a:pt x="15" y="90"/>
                  <a:pt x="15" y="95"/>
                </a:cubicBezTo>
                <a:cubicBezTo>
                  <a:pt x="15" y="139"/>
                  <a:pt x="15" y="139"/>
                  <a:pt x="15" y="139"/>
                </a:cubicBezTo>
                <a:cubicBezTo>
                  <a:pt x="8" y="139"/>
                  <a:pt x="8" y="139"/>
                  <a:pt x="8" y="139"/>
                </a:cubicBezTo>
                <a:cubicBezTo>
                  <a:pt x="4" y="139"/>
                  <a:pt x="0" y="143"/>
                  <a:pt x="0" y="148"/>
                </a:cubicBezTo>
                <a:cubicBezTo>
                  <a:pt x="0" y="152"/>
                  <a:pt x="4" y="156"/>
                  <a:pt x="8" y="156"/>
                </a:cubicBezTo>
                <a:cubicBezTo>
                  <a:pt x="15" y="156"/>
                  <a:pt x="15" y="156"/>
                  <a:pt x="15" y="156"/>
                </a:cubicBezTo>
                <a:cubicBezTo>
                  <a:pt x="15" y="204"/>
                  <a:pt x="15" y="204"/>
                  <a:pt x="15" y="204"/>
                </a:cubicBezTo>
                <a:cubicBezTo>
                  <a:pt x="15" y="208"/>
                  <a:pt x="19" y="212"/>
                  <a:pt x="23" y="212"/>
                </a:cubicBezTo>
                <a:cubicBezTo>
                  <a:pt x="42" y="212"/>
                  <a:pt x="42" y="212"/>
                  <a:pt x="42" y="212"/>
                </a:cubicBezTo>
                <a:cubicBezTo>
                  <a:pt x="47" y="212"/>
                  <a:pt x="51" y="208"/>
                  <a:pt x="51" y="204"/>
                </a:cubicBezTo>
                <a:cubicBezTo>
                  <a:pt x="51" y="156"/>
                  <a:pt x="51" y="156"/>
                  <a:pt x="51" y="156"/>
                </a:cubicBezTo>
                <a:cubicBezTo>
                  <a:pt x="74" y="156"/>
                  <a:pt x="74" y="156"/>
                  <a:pt x="74" y="156"/>
                </a:cubicBezTo>
                <a:cubicBezTo>
                  <a:pt x="74" y="156"/>
                  <a:pt x="74" y="156"/>
                  <a:pt x="74" y="156"/>
                </a:cubicBezTo>
                <a:cubicBezTo>
                  <a:pt x="119" y="248"/>
                  <a:pt x="119" y="248"/>
                  <a:pt x="119" y="248"/>
                </a:cubicBezTo>
                <a:cubicBezTo>
                  <a:pt x="185" y="201"/>
                  <a:pt x="185" y="201"/>
                  <a:pt x="185" y="201"/>
                </a:cubicBezTo>
                <a:cubicBezTo>
                  <a:pt x="187" y="293"/>
                  <a:pt x="187" y="293"/>
                  <a:pt x="187" y="293"/>
                </a:cubicBezTo>
                <a:cubicBezTo>
                  <a:pt x="114" y="433"/>
                  <a:pt x="114" y="433"/>
                  <a:pt x="114" y="433"/>
                </a:cubicBezTo>
                <a:cubicBezTo>
                  <a:pt x="106" y="446"/>
                  <a:pt x="112" y="464"/>
                  <a:pt x="126" y="471"/>
                </a:cubicBezTo>
                <a:cubicBezTo>
                  <a:pt x="130" y="473"/>
                  <a:pt x="134" y="475"/>
                  <a:pt x="139" y="475"/>
                </a:cubicBezTo>
                <a:cubicBezTo>
                  <a:pt x="149" y="475"/>
                  <a:pt x="159" y="469"/>
                  <a:pt x="164" y="459"/>
                </a:cubicBezTo>
                <a:cubicBezTo>
                  <a:pt x="164" y="459"/>
                  <a:pt x="164" y="459"/>
                  <a:pt x="164" y="459"/>
                </a:cubicBezTo>
                <a:cubicBezTo>
                  <a:pt x="236" y="324"/>
                  <a:pt x="236" y="324"/>
                  <a:pt x="236" y="324"/>
                </a:cubicBezTo>
                <a:cubicBezTo>
                  <a:pt x="308" y="459"/>
                  <a:pt x="308" y="459"/>
                  <a:pt x="308" y="459"/>
                </a:cubicBezTo>
                <a:cubicBezTo>
                  <a:pt x="315" y="473"/>
                  <a:pt x="332" y="479"/>
                  <a:pt x="346" y="471"/>
                </a:cubicBezTo>
                <a:cubicBezTo>
                  <a:pt x="360" y="464"/>
                  <a:pt x="366" y="446"/>
                  <a:pt x="358" y="433"/>
                </a:cubicBezTo>
                <a:cubicBezTo>
                  <a:pt x="284" y="293"/>
                  <a:pt x="284" y="293"/>
                  <a:pt x="284" y="293"/>
                </a:cubicBezTo>
                <a:cubicBezTo>
                  <a:pt x="287" y="201"/>
                  <a:pt x="287" y="201"/>
                  <a:pt x="287" y="201"/>
                </a:cubicBezTo>
                <a:cubicBezTo>
                  <a:pt x="353" y="248"/>
                  <a:pt x="353" y="248"/>
                  <a:pt x="353" y="248"/>
                </a:cubicBezTo>
                <a:cubicBezTo>
                  <a:pt x="398" y="156"/>
                  <a:pt x="398" y="156"/>
                  <a:pt x="398" y="156"/>
                </a:cubicBezTo>
                <a:cubicBezTo>
                  <a:pt x="398" y="156"/>
                  <a:pt x="398" y="156"/>
                  <a:pt x="398" y="156"/>
                </a:cubicBezTo>
                <a:cubicBezTo>
                  <a:pt x="421" y="156"/>
                  <a:pt x="421" y="156"/>
                  <a:pt x="421" y="156"/>
                </a:cubicBezTo>
                <a:cubicBezTo>
                  <a:pt x="421" y="204"/>
                  <a:pt x="421" y="204"/>
                  <a:pt x="421" y="204"/>
                </a:cubicBezTo>
                <a:cubicBezTo>
                  <a:pt x="421" y="208"/>
                  <a:pt x="425" y="212"/>
                  <a:pt x="430" y="212"/>
                </a:cubicBezTo>
                <a:cubicBezTo>
                  <a:pt x="449" y="212"/>
                  <a:pt x="449" y="212"/>
                  <a:pt x="449" y="212"/>
                </a:cubicBezTo>
                <a:cubicBezTo>
                  <a:pt x="453" y="212"/>
                  <a:pt x="457" y="208"/>
                  <a:pt x="457" y="204"/>
                </a:cubicBezTo>
                <a:cubicBezTo>
                  <a:pt x="457" y="156"/>
                  <a:pt x="457" y="156"/>
                  <a:pt x="457" y="156"/>
                </a:cubicBezTo>
                <a:cubicBezTo>
                  <a:pt x="464" y="156"/>
                  <a:pt x="464" y="156"/>
                  <a:pt x="464" y="156"/>
                </a:cubicBezTo>
                <a:cubicBezTo>
                  <a:pt x="468" y="156"/>
                  <a:pt x="472" y="152"/>
                  <a:pt x="472" y="148"/>
                </a:cubicBezTo>
                <a:cubicBezTo>
                  <a:pt x="472" y="143"/>
                  <a:pt x="468" y="139"/>
                  <a:pt x="464" y="139"/>
                </a:cubicBezTo>
                <a:close/>
                <a:moveTo>
                  <a:pt x="136" y="179"/>
                </a:moveTo>
                <a:cubicBezTo>
                  <a:pt x="125" y="156"/>
                  <a:pt x="125" y="156"/>
                  <a:pt x="125" y="156"/>
                </a:cubicBezTo>
                <a:cubicBezTo>
                  <a:pt x="169" y="156"/>
                  <a:pt x="169" y="156"/>
                  <a:pt x="169" y="156"/>
                </a:cubicBezTo>
                <a:lnTo>
                  <a:pt x="136" y="179"/>
                </a:lnTo>
                <a:close/>
                <a:moveTo>
                  <a:pt x="335" y="179"/>
                </a:moveTo>
                <a:cubicBezTo>
                  <a:pt x="303" y="156"/>
                  <a:pt x="303" y="156"/>
                  <a:pt x="303" y="156"/>
                </a:cubicBezTo>
                <a:cubicBezTo>
                  <a:pt x="347" y="156"/>
                  <a:pt x="347" y="156"/>
                  <a:pt x="347" y="156"/>
                </a:cubicBezTo>
                <a:lnTo>
                  <a:pt x="335" y="17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20 CuadroTexto"/>
          <p:cNvSpPr txBox="1"/>
          <p:nvPr/>
        </p:nvSpPr>
        <p:spPr bwMode="gray">
          <a:xfrm>
            <a:off x="683568" y="3075806"/>
            <a:ext cx="2448272" cy="85790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CL" sz="1100" dirty="0" smtClean="0">
                <a:latin typeface="Arial"/>
              </a:rPr>
              <a:t>La gran mayoría de los </a:t>
            </a:r>
            <a:r>
              <a:rPr lang="es-CL" sz="1100" dirty="0"/>
              <a:t>hombres creen que el concepto de masculinidad ha cambiado en la última </a:t>
            </a:r>
            <a:r>
              <a:rPr lang="es-CL" sz="1100" dirty="0" smtClean="0"/>
              <a:t>década, en especial aquellos que tienen </a:t>
            </a:r>
            <a:r>
              <a:rPr lang="es-CL" sz="1100" dirty="0" smtClean="0">
                <a:latin typeface="Arial"/>
              </a:rPr>
              <a:t>hijos y los que tienen pareja.</a:t>
            </a:r>
          </a:p>
        </p:txBody>
      </p:sp>
      <p:graphicFrame>
        <p:nvGraphicFramePr>
          <p:cNvPr id="27" name="26 Gráfico"/>
          <p:cNvGraphicFramePr/>
          <p:nvPr>
            <p:extLst>
              <p:ext uri="{D42A27DB-BD31-4B8C-83A1-F6EECF244321}">
                <p14:modId xmlns:p14="http://schemas.microsoft.com/office/powerpoint/2010/main" val="1026279430"/>
              </p:ext>
            </p:extLst>
          </p:nvPr>
        </p:nvGraphicFramePr>
        <p:xfrm>
          <a:off x="3947898" y="2915620"/>
          <a:ext cx="4944582" cy="109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1 Rectángulo redondeado"/>
          <p:cNvSpPr/>
          <p:nvPr/>
        </p:nvSpPr>
        <p:spPr bwMode="gray">
          <a:xfrm>
            <a:off x="3923928" y="2915620"/>
            <a:ext cx="4944582" cy="1065588"/>
          </a:xfrm>
          <a:prstGeom prst="roundRect">
            <a:avLst>
              <a:gd name="adj" fmla="val 11468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</p:txBody>
      </p:sp>
      <p:sp>
        <p:nvSpPr>
          <p:cNvPr id="58" name="57 Rectángulo redondeado"/>
          <p:cNvSpPr/>
          <p:nvPr/>
        </p:nvSpPr>
        <p:spPr bwMode="auto">
          <a:xfrm>
            <a:off x="4355968" y="2787798"/>
            <a:ext cx="504000" cy="216000"/>
          </a:xfrm>
          <a:prstGeom prst="round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ahoma" pitchFamily="34" charset="0"/>
              </a:rPr>
              <a:t>Zona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ahoma" pitchFamily="34" charset="0"/>
            </a:endParaRPr>
          </a:p>
        </p:txBody>
      </p:sp>
      <p:sp>
        <p:nvSpPr>
          <p:cNvPr id="59" name="58 Rectángulo redondeado"/>
          <p:cNvSpPr/>
          <p:nvPr/>
        </p:nvSpPr>
        <p:spPr bwMode="auto">
          <a:xfrm>
            <a:off x="6156168" y="2782222"/>
            <a:ext cx="504000" cy="216000"/>
          </a:xfrm>
          <a:prstGeom prst="round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ahoma" pitchFamily="34" charset="0"/>
              </a:rPr>
              <a:t>Pareja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ahoma" pitchFamily="34" charset="0"/>
            </a:endParaRPr>
          </a:p>
        </p:txBody>
      </p:sp>
      <p:sp>
        <p:nvSpPr>
          <p:cNvPr id="60" name="59 Rectángulo redondeado"/>
          <p:cNvSpPr/>
          <p:nvPr/>
        </p:nvSpPr>
        <p:spPr bwMode="auto">
          <a:xfrm>
            <a:off x="8028440" y="2787798"/>
            <a:ext cx="504000" cy="216000"/>
          </a:xfrm>
          <a:prstGeom prst="round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cs typeface="Tahoma" pitchFamily="34" charset="0"/>
              </a:rPr>
              <a:t>Hijos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Tahoma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 bwMode="gray">
          <a:xfrm>
            <a:off x="1835688" y="1635646"/>
            <a:ext cx="1224144" cy="85790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spcBef>
                <a:spcPts val="600"/>
              </a:spcBef>
            </a:pPr>
            <a:r>
              <a:rPr lang="es-CL" sz="3200" b="1" dirty="0" smtClean="0">
                <a:solidFill>
                  <a:schemeClr val="accent3"/>
                </a:solidFill>
                <a:latin typeface="Arial"/>
              </a:rPr>
              <a:t>90% </a:t>
            </a:r>
          </a:p>
          <a:p>
            <a:pPr algn="r">
              <a:spcBef>
                <a:spcPts val="600"/>
              </a:spcBef>
            </a:pPr>
            <a:r>
              <a:rPr lang="es-CL" sz="1600" dirty="0" smtClean="0">
                <a:solidFill>
                  <a:schemeClr val="accent4"/>
                </a:solidFill>
                <a:latin typeface="Arial"/>
              </a:rPr>
              <a:t>cree que ha cambiado el concepto</a:t>
            </a:r>
          </a:p>
        </p:txBody>
      </p:sp>
    </p:spTree>
    <p:extLst>
      <p:ext uri="{BB962C8B-B14F-4D97-AF65-F5344CB8AC3E}">
        <p14:creationId xmlns:p14="http://schemas.microsoft.com/office/powerpoint/2010/main" val="994746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7"/>
          <p:cNvGrpSpPr>
            <a:grpSpLocks noChangeAspect="1"/>
          </p:cNvGrpSpPr>
          <p:nvPr/>
        </p:nvGrpSpPr>
        <p:grpSpPr bwMode="auto">
          <a:xfrm>
            <a:off x="7767584" y="2230399"/>
            <a:ext cx="764856" cy="1781511"/>
            <a:chOff x="331" y="735"/>
            <a:chExt cx="243" cy="566"/>
          </a:xfrm>
          <a:solidFill>
            <a:schemeClr val="accent3"/>
          </a:solidFill>
        </p:grpSpPr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100568"/>
              </p:ext>
            </p:extLst>
          </p:nvPr>
        </p:nvGraphicFramePr>
        <p:xfrm>
          <a:off x="4283645" y="1884382"/>
          <a:ext cx="4087199" cy="2205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732927"/>
              </p:ext>
            </p:extLst>
          </p:nvPr>
        </p:nvGraphicFramePr>
        <p:xfrm>
          <a:off x="-36512" y="1884382"/>
          <a:ext cx="4087199" cy="2205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 bwMode="gray">
          <a:xfrm>
            <a:off x="323851" y="195419"/>
            <a:ext cx="7704533" cy="57610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s-ES" dirty="0" smtClean="0"/>
              <a:t>Cambio en el ser atractivo de un hombre</a:t>
            </a:r>
            <a:endParaRPr lang="es-ES" dirty="0"/>
          </a:p>
          <a:p>
            <a:r>
              <a:rPr lang="es-ES" sz="1400" i="1" dirty="0" smtClean="0">
                <a:solidFill>
                  <a:schemeClr val="bg2"/>
                </a:solidFill>
              </a:rPr>
              <a:t>¿Qué crees que hace atractivo a un hombre? ¿Y hace 20 años?</a:t>
            </a:r>
            <a:endParaRPr lang="es-ES" sz="1100" i="1" dirty="0">
              <a:solidFill>
                <a:schemeClr val="bg2"/>
              </a:solidFill>
            </a:endParaRPr>
          </a:p>
        </p:txBody>
      </p:sp>
      <p:sp>
        <p:nvSpPr>
          <p:cNvPr id="13" name="7 Rectángulo"/>
          <p:cNvSpPr/>
          <p:nvPr/>
        </p:nvSpPr>
        <p:spPr>
          <a:xfrm>
            <a:off x="683568" y="1184434"/>
            <a:ext cx="32883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chemeClr val="accent1"/>
                </a:solidFill>
              </a:rPr>
              <a:t>¿</a:t>
            </a:r>
            <a:r>
              <a:rPr lang="es-ES" sz="1400" b="1" dirty="0" smtClean="0">
                <a:solidFill>
                  <a:schemeClr val="accent1"/>
                </a:solidFill>
              </a:rPr>
              <a:t>Que </a:t>
            </a:r>
            <a:r>
              <a:rPr lang="es-ES" sz="1400" b="1" dirty="0" smtClean="0">
                <a:solidFill>
                  <a:schemeClr val="accent1"/>
                </a:solidFill>
              </a:rPr>
              <a:t>hace a un hombre </a:t>
            </a:r>
          </a:p>
          <a:p>
            <a:pPr algn="ctr"/>
            <a:r>
              <a:rPr lang="es-ES" sz="1400" b="1" dirty="0" smtClean="0">
                <a:solidFill>
                  <a:schemeClr val="accent1"/>
                </a:solidFill>
              </a:rPr>
              <a:t>atractivo </a:t>
            </a:r>
            <a:r>
              <a:rPr lang="es-ES" sz="1400" dirty="0" smtClean="0">
                <a:solidFill>
                  <a:schemeClr val="accent1"/>
                </a:solidFill>
              </a:rPr>
              <a:t>hoy?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14" name="7 Rectángulo"/>
          <p:cNvSpPr/>
          <p:nvPr/>
        </p:nvSpPr>
        <p:spPr>
          <a:xfrm>
            <a:off x="5172038" y="1184434"/>
            <a:ext cx="32883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accent3"/>
                </a:solidFill>
              </a:rPr>
              <a:t>¿Que </a:t>
            </a:r>
            <a:r>
              <a:rPr lang="es-ES" sz="1400" b="1" dirty="0" smtClean="0">
                <a:solidFill>
                  <a:schemeClr val="accent3"/>
                </a:solidFill>
              </a:rPr>
              <a:t>hacía atractivo a un hombre </a:t>
            </a:r>
            <a:r>
              <a:rPr lang="es-ES" sz="1400" dirty="0" smtClean="0">
                <a:solidFill>
                  <a:schemeClr val="accent3"/>
                </a:solidFill>
              </a:rPr>
              <a:t>hace 20 </a:t>
            </a:r>
            <a:r>
              <a:rPr lang="es-ES" sz="1400" dirty="0" smtClean="0">
                <a:solidFill>
                  <a:schemeClr val="accent3"/>
                </a:solidFill>
              </a:rPr>
              <a:t>años?</a:t>
            </a:r>
            <a:endParaRPr lang="es-ES" sz="1400" dirty="0">
              <a:solidFill>
                <a:schemeClr val="accent3"/>
              </a:solidFill>
            </a:endParaRPr>
          </a:p>
        </p:txBody>
      </p:sp>
      <p:grpSp>
        <p:nvGrpSpPr>
          <p:cNvPr id="17" name="Group 17"/>
          <p:cNvGrpSpPr>
            <a:grpSpLocks noChangeAspect="1"/>
          </p:cNvGrpSpPr>
          <p:nvPr/>
        </p:nvGrpSpPr>
        <p:grpSpPr bwMode="auto">
          <a:xfrm>
            <a:off x="3491880" y="2230399"/>
            <a:ext cx="764856" cy="1781511"/>
            <a:chOff x="331" y="735"/>
            <a:chExt cx="243" cy="566"/>
          </a:xfrm>
          <a:solidFill>
            <a:schemeClr val="accent1"/>
          </a:solidFill>
        </p:grpSpPr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394" y="735"/>
              <a:ext cx="116" cy="117"/>
            </a:xfrm>
            <a:custGeom>
              <a:avLst/>
              <a:gdLst>
                <a:gd name="T0" fmla="*/ 78 w 198"/>
                <a:gd name="T1" fmla="*/ 186 h 198"/>
                <a:gd name="T2" fmla="*/ 187 w 198"/>
                <a:gd name="T3" fmla="*/ 119 h 198"/>
                <a:gd name="T4" fmla="*/ 119 w 198"/>
                <a:gd name="T5" fmla="*/ 11 h 198"/>
                <a:gd name="T6" fmla="*/ 11 w 198"/>
                <a:gd name="T7" fmla="*/ 78 h 198"/>
                <a:gd name="T8" fmla="*/ 78 w 198"/>
                <a:gd name="T9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78" y="186"/>
                  </a:moveTo>
                  <a:cubicBezTo>
                    <a:pt x="127" y="198"/>
                    <a:pt x="175" y="168"/>
                    <a:pt x="187" y="119"/>
                  </a:cubicBezTo>
                  <a:cubicBezTo>
                    <a:pt x="198" y="71"/>
                    <a:pt x="168" y="22"/>
                    <a:pt x="119" y="11"/>
                  </a:cubicBezTo>
                  <a:cubicBezTo>
                    <a:pt x="71" y="0"/>
                    <a:pt x="23" y="30"/>
                    <a:pt x="11" y="78"/>
                  </a:cubicBezTo>
                  <a:cubicBezTo>
                    <a:pt x="0" y="127"/>
                    <a:pt x="30" y="175"/>
                    <a:pt x="78" y="1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331" y="862"/>
              <a:ext cx="243" cy="439"/>
            </a:xfrm>
            <a:custGeom>
              <a:avLst/>
              <a:gdLst>
                <a:gd name="T0" fmla="*/ 54 w 414"/>
                <a:gd name="T1" fmla="*/ 397 h 746"/>
                <a:gd name="T2" fmla="*/ 60 w 414"/>
                <a:gd name="T3" fmla="*/ 396 h 746"/>
                <a:gd name="T4" fmla="*/ 85 w 414"/>
                <a:gd name="T5" fmla="*/ 358 h 746"/>
                <a:gd name="T6" fmla="*/ 64 w 414"/>
                <a:gd name="T7" fmla="*/ 194 h 746"/>
                <a:gd name="T8" fmla="*/ 74 w 414"/>
                <a:gd name="T9" fmla="*/ 114 h 746"/>
                <a:gd name="T10" fmla="*/ 99 w 414"/>
                <a:gd name="T11" fmla="*/ 74 h 746"/>
                <a:gd name="T12" fmla="*/ 99 w 414"/>
                <a:gd name="T13" fmla="*/ 228 h 746"/>
                <a:gd name="T14" fmla="*/ 99 w 414"/>
                <a:gd name="T15" fmla="*/ 304 h 746"/>
                <a:gd name="T16" fmla="*/ 99 w 414"/>
                <a:gd name="T17" fmla="*/ 696 h 746"/>
                <a:gd name="T18" fmla="*/ 148 w 414"/>
                <a:gd name="T19" fmla="*/ 746 h 746"/>
                <a:gd name="T20" fmla="*/ 198 w 414"/>
                <a:gd name="T21" fmla="*/ 696 h 746"/>
                <a:gd name="T22" fmla="*/ 198 w 414"/>
                <a:gd name="T23" fmla="*/ 335 h 746"/>
                <a:gd name="T24" fmla="*/ 216 w 414"/>
                <a:gd name="T25" fmla="*/ 335 h 746"/>
                <a:gd name="T26" fmla="*/ 216 w 414"/>
                <a:gd name="T27" fmla="*/ 696 h 746"/>
                <a:gd name="T28" fmla="*/ 266 w 414"/>
                <a:gd name="T29" fmla="*/ 746 h 746"/>
                <a:gd name="T30" fmla="*/ 315 w 414"/>
                <a:gd name="T31" fmla="*/ 696 h 746"/>
                <a:gd name="T32" fmla="*/ 315 w 414"/>
                <a:gd name="T33" fmla="*/ 304 h 746"/>
                <a:gd name="T34" fmla="*/ 315 w 414"/>
                <a:gd name="T35" fmla="*/ 228 h 746"/>
                <a:gd name="T36" fmla="*/ 315 w 414"/>
                <a:gd name="T37" fmla="*/ 73 h 746"/>
                <a:gd name="T38" fmla="*/ 330 w 414"/>
                <a:gd name="T39" fmla="*/ 92 h 746"/>
                <a:gd name="T40" fmla="*/ 350 w 414"/>
                <a:gd name="T41" fmla="*/ 194 h 746"/>
                <a:gd name="T42" fmla="*/ 329 w 414"/>
                <a:gd name="T43" fmla="*/ 358 h 746"/>
                <a:gd name="T44" fmla="*/ 354 w 414"/>
                <a:gd name="T45" fmla="*/ 396 h 746"/>
                <a:gd name="T46" fmla="*/ 361 w 414"/>
                <a:gd name="T47" fmla="*/ 397 h 746"/>
                <a:gd name="T48" fmla="*/ 392 w 414"/>
                <a:gd name="T49" fmla="*/ 372 h 746"/>
                <a:gd name="T50" fmla="*/ 414 w 414"/>
                <a:gd name="T51" fmla="*/ 194 h 746"/>
                <a:gd name="T52" fmla="*/ 401 w 414"/>
                <a:gd name="T53" fmla="*/ 95 h 746"/>
                <a:gd name="T54" fmla="*/ 345 w 414"/>
                <a:gd name="T55" fmla="*/ 16 h 746"/>
                <a:gd name="T56" fmla="*/ 290 w 414"/>
                <a:gd name="T57" fmla="*/ 0 h 746"/>
                <a:gd name="T58" fmla="*/ 288 w 414"/>
                <a:gd name="T59" fmla="*/ 0 h 746"/>
                <a:gd name="T60" fmla="*/ 284 w 414"/>
                <a:gd name="T61" fmla="*/ 0 h 746"/>
                <a:gd name="T62" fmla="*/ 130 w 414"/>
                <a:gd name="T63" fmla="*/ 0 h 746"/>
                <a:gd name="T64" fmla="*/ 126 w 414"/>
                <a:gd name="T65" fmla="*/ 0 h 746"/>
                <a:gd name="T66" fmla="*/ 124 w 414"/>
                <a:gd name="T67" fmla="*/ 0 h 746"/>
                <a:gd name="T68" fmla="*/ 91 w 414"/>
                <a:gd name="T69" fmla="*/ 6 h 746"/>
                <a:gd name="T70" fmla="*/ 28 w 414"/>
                <a:gd name="T71" fmla="*/ 60 h 746"/>
                <a:gd name="T72" fmla="*/ 0 w 414"/>
                <a:gd name="T73" fmla="*/ 194 h 746"/>
                <a:gd name="T74" fmla="*/ 22 w 414"/>
                <a:gd name="T75" fmla="*/ 372 h 746"/>
                <a:gd name="T76" fmla="*/ 54 w 414"/>
                <a:gd name="T77" fmla="*/ 397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4" h="746">
                  <a:moveTo>
                    <a:pt x="54" y="397"/>
                  </a:moveTo>
                  <a:cubicBezTo>
                    <a:pt x="56" y="397"/>
                    <a:pt x="58" y="397"/>
                    <a:pt x="60" y="396"/>
                  </a:cubicBezTo>
                  <a:cubicBezTo>
                    <a:pt x="78" y="393"/>
                    <a:pt x="89" y="376"/>
                    <a:pt x="85" y="358"/>
                  </a:cubicBezTo>
                  <a:cubicBezTo>
                    <a:pt x="70" y="289"/>
                    <a:pt x="64" y="235"/>
                    <a:pt x="64" y="194"/>
                  </a:cubicBezTo>
                  <a:cubicBezTo>
                    <a:pt x="64" y="158"/>
                    <a:pt x="68" y="133"/>
                    <a:pt x="74" y="114"/>
                  </a:cubicBezTo>
                  <a:cubicBezTo>
                    <a:pt x="82" y="91"/>
                    <a:pt x="91" y="80"/>
                    <a:pt x="99" y="74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99" y="304"/>
                    <a:pt x="99" y="304"/>
                    <a:pt x="99" y="304"/>
                  </a:cubicBezTo>
                  <a:cubicBezTo>
                    <a:pt x="99" y="696"/>
                    <a:pt x="99" y="696"/>
                    <a:pt x="99" y="696"/>
                  </a:cubicBezTo>
                  <a:cubicBezTo>
                    <a:pt x="99" y="723"/>
                    <a:pt x="121" y="746"/>
                    <a:pt x="148" y="746"/>
                  </a:cubicBezTo>
                  <a:cubicBezTo>
                    <a:pt x="175" y="746"/>
                    <a:pt x="198" y="723"/>
                    <a:pt x="198" y="696"/>
                  </a:cubicBezTo>
                  <a:cubicBezTo>
                    <a:pt x="198" y="335"/>
                    <a:pt x="198" y="335"/>
                    <a:pt x="198" y="335"/>
                  </a:cubicBezTo>
                  <a:cubicBezTo>
                    <a:pt x="216" y="335"/>
                    <a:pt x="216" y="335"/>
                    <a:pt x="216" y="335"/>
                  </a:cubicBezTo>
                  <a:cubicBezTo>
                    <a:pt x="216" y="696"/>
                    <a:pt x="216" y="696"/>
                    <a:pt x="216" y="696"/>
                  </a:cubicBezTo>
                  <a:cubicBezTo>
                    <a:pt x="216" y="723"/>
                    <a:pt x="238" y="746"/>
                    <a:pt x="266" y="746"/>
                  </a:cubicBezTo>
                  <a:cubicBezTo>
                    <a:pt x="293" y="746"/>
                    <a:pt x="315" y="723"/>
                    <a:pt x="315" y="696"/>
                  </a:cubicBezTo>
                  <a:cubicBezTo>
                    <a:pt x="315" y="304"/>
                    <a:pt x="315" y="304"/>
                    <a:pt x="315" y="304"/>
                  </a:cubicBezTo>
                  <a:cubicBezTo>
                    <a:pt x="315" y="228"/>
                    <a:pt x="315" y="228"/>
                    <a:pt x="315" y="228"/>
                  </a:cubicBezTo>
                  <a:cubicBezTo>
                    <a:pt x="315" y="73"/>
                    <a:pt x="315" y="73"/>
                    <a:pt x="315" y="73"/>
                  </a:cubicBezTo>
                  <a:cubicBezTo>
                    <a:pt x="320" y="77"/>
                    <a:pt x="325" y="83"/>
                    <a:pt x="330" y="92"/>
                  </a:cubicBezTo>
                  <a:cubicBezTo>
                    <a:pt x="340" y="109"/>
                    <a:pt x="350" y="141"/>
                    <a:pt x="350" y="194"/>
                  </a:cubicBezTo>
                  <a:cubicBezTo>
                    <a:pt x="350" y="235"/>
                    <a:pt x="344" y="289"/>
                    <a:pt x="329" y="358"/>
                  </a:cubicBezTo>
                  <a:cubicBezTo>
                    <a:pt x="326" y="376"/>
                    <a:pt x="337" y="393"/>
                    <a:pt x="354" y="396"/>
                  </a:cubicBezTo>
                  <a:cubicBezTo>
                    <a:pt x="356" y="397"/>
                    <a:pt x="359" y="397"/>
                    <a:pt x="361" y="397"/>
                  </a:cubicBezTo>
                  <a:cubicBezTo>
                    <a:pt x="376" y="397"/>
                    <a:pt x="389" y="387"/>
                    <a:pt x="392" y="372"/>
                  </a:cubicBezTo>
                  <a:cubicBezTo>
                    <a:pt x="408" y="299"/>
                    <a:pt x="414" y="241"/>
                    <a:pt x="414" y="194"/>
                  </a:cubicBezTo>
                  <a:cubicBezTo>
                    <a:pt x="414" y="153"/>
                    <a:pt x="409" y="121"/>
                    <a:pt x="401" y="95"/>
                  </a:cubicBezTo>
                  <a:cubicBezTo>
                    <a:pt x="389" y="55"/>
                    <a:pt x="367" y="30"/>
                    <a:pt x="345" y="16"/>
                  </a:cubicBezTo>
                  <a:cubicBezTo>
                    <a:pt x="323" y="2"/>
                    <a:pt x="302" y="0"/>
                    <a:pt x="290" y="0"/>
                  </a:cubicBezTo>
                  <a:cubicBezTo>
                    <a:pt x="290" y="0"/>
                    <a:pt x="289" y="0"/>
                    <a:pt x="288" y="0"/>
                  </a:cubicBezTo>
                  <a:cubicBezTo>
                    <a:pt x="287" y="0"/>
                    <a:pt x="285" y="0"/>
                    <a:pt x="28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5" y="0"/>
                    <a:pt x="125" y="0"/>
                    <a:pt x="124" y="0"/>
                  </a:cubicBezTo>
                  <a:cubicBezTo>
                    <a:pt x="116" y="0"/>
                    <a:pt x="105" y="1"/>
                    <a:pt x="91" y="6"/>
                  </a:cubicBezTo>
                  <a:cubicBezTo>
                    <a:pt x="70" y="13"/>
                    <a:pt x="46" y="29"/>
                    <a:pt x="28" y="60"/>
                  </a:cubicBezTo>
                  <a:cubicBezTo>
                    <a:pt x="11" y="91"/>
                    <a:pt x="0" y="133"/>
                    <a:pt x="0" y="194"/>
                  </a:cubicBezTo>
                  <a:cubicBezTo>
                    <a:pt x="0" y="241"/>
                    <a:pt x="7" y="299"/>
                    <a:pt x="22" y="372"/>
                  </a:cubicBezTo>
                  <a:cubicBezTo>
                    <a:pt x="26" y="387"/>
                    <a:pt x="39" y="397"/>
                    <a:pt x="54" y="3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Freeform 70"/>
          <p:cNvSpPr>
            <a:spLocks/>
          </p:cNvSpPr>
          <p:nvPr/>
        </p:nvSpPr>
        <p:spPr bwMode="auto">
          <a:xfrm>
            <a:off x="8004481" y="2069794"/>
            <a:ext cx="287913" cy="213924"/>
          </a:xfrm>
          <a:custGeom>
            <a:avLst/>
            <a:gdLst>
              <a:gd name="T0" fmla="*/ 101 w 103"/>
              <a:gd name="T1" fmla="*/ 52 h 62"/>
              <a:gd name="T2" fmla="*/ 103 w 103"/>
              <a:gd name="T3" fmla="*/ 52 h 62"/>
              <a:gd name="T4" fmla="*/ 93 w 103"/>
              <a:gd name="T5" fmla="*/ 11 h 62"/>
              <a:gd name="T6" fmla="*/ 77 w 103"/>
              <a:gd name="T7" fmla="*/ 3 h 62"/>
              <a:gd name="T8" fmla="*/ 57 w 103"/>
              <a:gd name="T9" fmla="*/ 11 h 62"/>
              <a:gd name="T10" fmla="*/ 44 w 103"/>
              <a:gd name="T11" fmla="*/ 10 h 62"/>
              <a:gd name="T12" fmla="*/ 27 w 103"/>
              <a:gd name="T13" fmla="*/ 3 h 62"/>
              <a:gd name="T14" fmla="*/ 11 w 103"/>
              <a:gd name="T15" fmla="*/ 11 h 62"/>
              <a:gd name="T16" fmla="*/ 0 w 103"/>
              <a:gd name="T17" fmla="*/ 52 h 62"/>
              <a:gd name="T18" fmla="*/ 3 w 103"/>
              <a:gd name="T19" fmla="*/ 53 h 62"/>
              <a:gd name="T20" fmla="*/ 101 w 103"/>
              <a:gd name="T21" fmla="*/ 5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3" h="62">
                <a:moveTo>
                  <a:pt x="101" y="52"/>
                </a:moveTo>
                <a:cubicBezTo>
                  <a:pt x="101" y="52"/>
                  <a:pt x="102" y="52"/>
                  <a:pt x="103" y="52"/>
                </a:cubicBezTo>
                <a:cubicBezTo>
                  <a:pt x="93" y="11"/>
                  <a:pt x="93" y="11"/>
                  <a:pt x="93" y="11"/>
                </a:cubicBezTo>
                <a:cubicBezTo>
                  <a:pt x="91" y="4"/>
                  <a:pt x="83" y="0"/>
                  <a:pt x="77" y="3"/>
                </a:cubicBezTo>
                <a:cubicBezTo>
                  <a:pt x="57" y="11"/>
                  <a:pt x="57" y="11"/>
                  <a:pt x="57" y="11"/>
                </a:cubicBezTo>
                <a:cubicBezTo>
                  <a:pt x="53" y="12"/>
                  <a:pt x="48" y="12"/>
                  <a:pt x="44" y="10"/>
                </a:cubicBezTo>
                <a:cubicBezTo>
                  <a:pt x="27" y="3"/>
                  <a:pt x="27" y="3"/>
                  <a:pt x="27" y="3"/>
                </a:cubicBezTo>
                <a:cubicBezTo>
                  <a:pt x="20" y="0"/>
                  <a:pt x="13" y="4"/>
                  <a:pt x="11" y="11"/>
                </a:cubicBezTo>
                <a:cubicBezTo>
                  <a:pt x="0" y="52"/>
                  <a:pt x="0" y="52"/>
                  <a:pt x="0" y="52"/>
                </a:cubicBezTo>
                <a:cubicBezTo>
                  <a:pt x="1" y="52"/>
                  <a:pt x="2" y="52"/>
                  <a:pt x="3" y="53"/>
                </a:cubicBezTo>
                <a:cubicBezTo>
                  <a:pt x="35" y="62"/>
                  <a:pt x="69" y="62"/>
                  <a:pt x="101" y="5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Freeform 71"/>
          <p:cNvSpPr>
            <a:spLocks/>
          </p:cNvSpPr>
          <p:nvPr/>
        </p:nvSpPr>
        <p:spPr bwMode="auto">
          <a:xfrm>
            <a:off x="7819176" y="2230398"/>
            <a:ext cx="658524" cy="339987"/>
          </a:xfrm>
          <a:custGeom>
            <a:avLst/>
            <a:gdLst>
              <a:gd name="T0" fmla="*/ 58 w 237"/>
              <a:gd name="T1" fmla="*/ 11 h 98"/>
              <a:gd name="T2" fmla="*/ 55 w 237"/>
              <a:gd name="T3" fmla="*/ 11 h 98"/>
              <a:gd name="T4" fmla="*/ 37 w 237"/>
              <a:gd name="T5" fmla="*/ 11 h 98"/>
              <a:gd name="T6" fmla="*/ 6 w 237"/>
              <a:gd name="T7" fmla="*/ 3 h 98"/>
              <a:gd name="T8" fmla="*/ 56 w 237"/>
              <a:gd name="T9" fmla="*/ 47 h 98"/>
              <a:gd name="T10" fmla="*/ 119 w 237"/>
              <a:gd name="T11" fmla="*/ 98 h 98"/>
              <a:gd name="T12" fmla="*/ 181 w 237"/>
              <a:gd name="T13" fmla="*/ 47 h 98"/>
              <a:gd name="T14" fmla="*/ 232 w 237"/>
              <a:gd name="T15" fmla="*/ 3 h 98"/>
              <a:gd name="T16" fmla="*/ 200 w 237"/>
              <a:gd name="T17" fmla="*/ 11 h 98"/>
              <a:gd name="T18" fmla="*/ 181 w 237"/>
              <a:gd name="T19" fmla="*/ 11 h 98"/>
              <a:gd name="T20" fmla="*/ 180 w 237"/>
              <a:gd name="T21" fmla="*/ 11 h 98"/>
              <a:gd name="T22" fmla="*/ 179 w 237"/>
              <a:gd name="T23" fmla="*/ 11 h 98"/>
              <a:gd name="T24" fmla="*/ 59 w 237"/>
              <a:gd name="T25" fmla="*/ 12 h 98"/>
              <a:gd name="T26" fmla="*/ 58 w 237"/>
              <a:gd name="T27" fmla="*/ 11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7" h="98">
                <a:moveTo>
                  <a:pt x="58" y="11"/>
                </a:moveTo>
                <a:cubicBezTo>
                  <a:pt x="57" y="11"/>
                  <a:pt x="56" y="11"/>
                  <a:pt x="55" y="11"/>
                </a:cubicBezTo>
                <a:cubicBezTo>
                  <a:pt x="37" y="11"/>
                  <a:pt x="37" y="11"/>
                  <a:pt x="37" y="11"/>
                </a:cubicBezTo>
                <a:cubicBezTo>
                  <a:pt x="20" y="5"/>
                  <a:pt x="8" y="0"/>
                  <a:pt x="6" y="3"/>
                </a:cubicBezTo>
                <a:cubicBezTo>
                  <a:pt x="0" y="7"/>
                  <a:pt x="20" y="32"/>
                  <a:pt x="56" y="47"/>
                </a:cubicBezTo>
                <a:cubicBezTo>
                  <a:pt x="62" y="76"/>
                  <a:pt x="88" y="98"/>
                  <a:pt x="119" y="98"/>
                </a:cubicBezTo>
                <a:cubicBezTo>
                  <a:pt x="150" y="98"/>
                  <a:pt x="175" y="76"/>
                  <a:pt x="181" y="47"/>
                </a:cubicBezTo>
                <a:cubicBezTo>
                  <a:pt x="218" y="32"/>
                  <a:pt x="237" y="7"/>
                  <a:pt x="232" y="3"/>
                </a:cubicBezTo>
                <a:cubicBezTo>
                  <a:pt x="229" y="0"/>
                  <a:pt x="218" y="5"/>
                  <a:pt x="200" y="11"/>
                </a:cubicBezTo>
                <a:cubicBezTo>
                  <a:pt x="181" y="11"/>
                  <a:pt x="181" y="11"/>
                  <a:pt x="181" y="11"/>
                </a:cubicBezTo>
                <a:cubicBezTo>
                  <a:pt x="181" y="11"/>
                  <a:pt x="180" y="11"/>
                  <a:pt x="180" y="11"/>
                </a:cubicBezTo>
                <a:cubicBezTo>
                  <a:pt x="179" y="11"/>
                  <a:pt x="179" y="11"/>
                  <a:pt x="179" y="11"/>
                </a:cubicBezTo>
                <a:cubicBezTo>
                  <a:pt x="140" y="23"/>
                  <a:pt x="98" y="23"/>
                  <a:pt x="59" y="12"/>
                </a:cubicBezTo>
                <a:cubicBezTo>
                  <a:pt x="58" y="12"/>
                  <a:pt x="58" y="12"/>
                  <a:pt x="58" y="1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1 Marcador de texto"/>
          <p:cNvSpPr txBox="1">
            <a:spLocks/>
          </p:cNvSpPr>
          <p:nvPr/>
        </p:nvSpPr>
        <p:spPr bwMode="gray">
          <a:xfrm>
            <a:off x="323528" y="4731990"/>
            <a:ext cx="8496300" cy="144462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s-MX" sz="1000" dirty="0" smtClean="0">
                <a:solidFill>
                  <a:schemeClr val="bg2"/>
                </a:solidFill>
              </a:rPr>
              <a:t>Base: Total entrevistados</a:t>
            </a:r>
            <a:endParaRPr lang="es-CL" sz="1000" dirty="0">
              <a:solidFill>
                <a:schemeClr val="bg2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 bwMode="gray">
          <a:xfrm>
            <a:off x="2483768" y="4212977"/>
            <a:ext cx="3888754" cy="663029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s-CL" sz="1100" dirty="0" smtClean="0">
                <a:latin typeface="Arial"/>
              </a:rPr>
              <a:t>Se invierten los atributos que definen a un hombre atractivo de hoy con los de 20 años atrás.</a:t>
            </a:r>
          </a:p>
        </p:txBody>
      </p:sp>
    </p:spTree>
    <p:extLst>
      <p:ext uri="{BB962C8B-B14F-4D97-AF65-F5344CB8AC3E}">
        <p14:creationId xmlns:p14="http://schemas.microsoft.com/office/powerpoint/2010/main" val="3501589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14.17323;14.09646;28.34646;28.26968;42.51968;42.44291;56.69291;42.44291;56.69291;42.44291;56.69291;42.44291;56.69291;42.44291;56.69291;"/>
  <p:tag name="VCT-BULLETVISIBILITY" val="G ********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VCT_Marker"/>
  <p:tag name="DATE" val="12/08/2014 15:21:41"/>
  <p:tag name="VCT-TEMPLATE" val="GfK_PPT_Template_Office2007-2010_16-9.potx"/>
  <p:tag name="VCTMASTER" val="GfK Group"/>
  <p:tag name="VCT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n.OT5KQIkuaBPJdJsARz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jFy_9Pv0qLhZvqN2UvF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Presentación2">
  <a:themeElements>
    <a:clrScheme name="GfK Group">
      <a:dk1>
        <a:srgbClr val="000000"/>
      </a:dk1>
      <a:lt1>
        <a:srgbClr val="FFFFFF"/>
      </a:lt1>
      <a:dk2>
        <a:srgbClr val="E55A00"/>
      </a:dk2>
      <a:lt2>
        <a:srgbClr val="8E8581"/>
      </a:lt2>
      <a:accent1>
        <a:srgbClr val="264283"/>
      </a:accent1>
      <a:accent2>
        <a:srgbClr val="007DC3"/>
      </a:accent2>
      <a:accent3>
        <a:srgbClr val="A2AD00"/>
      </a:accent3>
      <a:accent4>
        <a:srgbClr val="C1BB00"/>
      </a:accent4>
      <a:accent5>
        <a:srgbClr val="9B1F23"/>
      </a:accent5>
      <a:accent6>
        <a:srgbClr val="DC291E"/>
      </a:accent6>
      <a:hlink>
        <a:srgbClr val="A2AD00"/>
      </a:hlink>
      <a:folHlink>
        <a:srgbClr val="C1BB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300"/>
          </a:spcBef>
          <a:buFont typeface="Courier New" pitchFamily="49" charset="0"/>
          <a:buNone/>
          <a:defRPr sz="1600"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>
          <a:spcBef>
            <a:spcPts val="300"/>
          </a:spcBef>
          <a:defRPr sz="1600"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custClrLst>
    <a:custClr name="dark yellow 100%">
      <a:srgbClr val="F0AB00"/>
    </a:custClr>
    <a:custClr name="light yellow 100%">
      <a:srgbClr val="F6D50F"/>
    </a:custClr>
    <a:custClr name="warm grey 100%">
      <a:srgbClr val="8E8581"/>
    </a:custClr>
    <a:custClr name="GfK orange">
      <a:srgbClr val="E55A00"/>
    </a:custClr>
    <a:custClr name="dark blue 100%">
      <a:srgbClr val="264283"/>
    </a:custClr>
    <a:custClr name="light blue 100%">
      <a:srgbClr val="007DC3"/>
    </a:custClr>
    <a:custClr name="dark green 100%">
      <a:srgbClr val="A2AD00"/>
    </a:custClr>
    <a:custClr name="light green 100%">
      <a:srgbClr val="C1BB00"/>
    </a:custClr>
    <a:custClr name="dark red 100%">
      <a:srgbClr val="9B1F23"/>
    </a:custClr>
    <a:custClr name="light red 100%">
      <a:srgbClr val="DC291E"/>
    </a:custClr>
    <a:custClr name="dark yellow 80%">
      <a:srgbClr val="FCC000"/>
    </a:custClr>
    <a:custClr name="light yellow 80%">
      <a:srgbClr val="FFDD44"/>
    </a:custClr>
    <a:custClr name="warm grey 80%">
      <a:srgbClr val="A79D98"/>
    </a:custClr>
    <a:custClr>
      <a:srgbClr val="FFFFFF"/>
    </a:custClr>
    <a:custClr name="dark blue 80%">
      <a:srgbClr val="405B9B"/>
    </a:custClr>
    <a:custClr name="light blue 80%">
      <a:srgbClr val="389DD7"/>
    </a:custClr>
    <a:custClr name="dark green 80%">
      <a:srgbClr val="B4BE46"/>
    </a:custClr>
    <a:custClr name="light green 80%">
      <a:srgbClr val="D7CF42"/>
    </a:custClr>
    <a:custClr name="dark red 80%">
      <a:srgbClr val="C34A3A"/>
    </a:custClr>
    <a:custClr name="light red 80%">
      <a:srgbClr val="E94F35"/>
    </a:custClr>
    <a:custClr name="dark yellow 60%">
      <a:srgbClr val="FED07A"/>
    </a:custClr>
    <a:custClr name="light yellow 60%">
      <a:srgbClr val="FFE67F"/>
    </a:custClr>
    <a:custClr name="warm grey 60%">
      <a:srgbClr val="BCB4B0"/>
    </a:custClr>
    <a:custClr>
      <a:srgbClr val="FFFFFF"/>
    </a:custClr>
    <a:custClr name="dark blue 60%">
      <a:srgbClr val="6E7EB3"/>
    </a:custClr>
    <a:custClr name="light blue 60%">
      <a:srgbClr val="7DB4E2"/>
    </a:custClr>
    <a:custClr name="dark green 60%">
      <a:srgbClr val="C6CE79"/>
    </a:custClr>
    <a:custClr name="light green 60%">
      <a:srgbClr val="E2DA7A"/>
    </a:custClr>
    <a:custClr name="dark red 60%">
      <a:srgbClr val="D27863"/>
    </a:custClr>
    <a:custClr name="light red 60%">
      <a:srgbClr val="F08262"/>
    </a:custClr>
    <a:custClr name="dark yellow 40%">
      <a:srgbClr val="FFE0A9"/>
    </a:custClr>
    <a:custClr name="light yellow 40%">
      <a:srgbClr val="FFEEAF"/>
    </a:custClr>
    <a:custClr name="warm grey 40%">
      <a:srgbClr val="D2CBC9"/>
    </a:custClr>
    <a:custClr>
      <a:srgbClr val="FFFFFF"/>
    </a:custClr>
    <a:custClr name="dark blue 40%">
      <a:srgbClr val="9EA5CD"/>
    </a:custClr>
    <a:custClr name="light blue 40%">
      <a:srgbClr val="ADCDED"/>
    </a:custClr>
    <a:custClr name="dark green 40%">
      <a:srgbClr val="D8DEA8"/>
    </a:custClr>
    <a:custClr name="light green 40%">
      <a:srgbClr val="ECE6AA"/>
    </a:custClr>
    <a:custClr name="dark red 40%">
      <a:srgbClr val="E1A693"/>
    </a:custClr>
    <a:custClr name="light red 40%">
      <a:srgbClr val="F6AF95"/>
    </a:custClr>
  </a:custClr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4599</TotalTime>
  <Words>3106</Words>
  <Application>Microsoft Office PowerPoint</Application>
  <PresentationFormat>Presentación en pantalla (16:9)</PresentationFormat>
  <Paragraphs>1030</Paragraphs>
  <Slides>26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8" baseType="lpstr">
      <vt:lpstr>Presentación2</vt:lpstr>
      <vt:lpstr>think-cell Slide</vt:lpstr>
      <vt:lpstr>Presentación de PowerPoint</vt:lpstr>
      <vt:lpstr>¿Qué buscamos con el estudio?</vt:lpstr>
      <vt:lpstr>Metodología</vt:lpstr>
      <vt:lpstr>Presentación de PowerPoint</vt:lpstr>
      <vt:lpstr>¿A quiénes entrevistamos?</vt:lpstr>
      <vt:lpstr>Descripción de los encuestados ponderados</vt:lpstr>
      <vt:lpstr>Resultados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¡GRACIAS!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Lehmann, Kevin</dc:creator>
  <cp:lastModifiedBy>scamino</cp:lastModifiedBy>
  <cp:revision>563</cp:revision>
  <cp:lastPrinted>2016-09-13T17:09:32Z</cp:lastPrinted>
  <dcterms:created xsi:type="dcterms:W3CDTF">2015-10-13T13:41:13Z</dcterms:created>
  <dcterms:modified xsi:type="dcterms:W3CDTF">2017-07-06T18:51:41Z</dcterms:modified>
</cp:coreProperties>
</file>