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95" r:id="rId3"/>
    <p:sldId id="306" r:id="rId4"/>
    <p:sldId id="296" r:id="rId5"/>
    <p:sldId id="297" r:id="rId6"/>
    <p:sldId id="298" r:id="rId7"/>
    <p:sldId id="308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00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281472417885702"/>
          <c:y val="0.16889667868205499"/>
          <c:w val="0.44147109509059301"/>
          <c:h val="0.66220664263588902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CC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1A95CD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8.5747544561658604E-2"/>
                  <c:y val="2.01417595379035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1166374549422903E-4"/>
                  <c:y val="-0.168484407553159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7971383533405996E-2"/>
                  <c:y val="1.72990729411246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8965978445789305E-2"/>
                  <c:y val="7.2592568096387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9922249045566599E-2"/>
                  <c:y val="8.31678737171644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5"/>
                <c:pt idx="0">
                  <c:v>Mucho</c:v>
                </c:pt>
                <c:pt idx="1">
                  <c:v>Bastante</c:v>
                </c:pt>
                <c:pt idx="2">
                  <c:v>Indiferente</c:v>
                </c:pt>
                <c:pt idx="3">
                  <c:v>Poco</c:v>
                </c:pt>
                <c:pt idx="4">
                  <c:v>Nada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868</c:v>
                </c:pt>
                <c:pt idx="1">
                  <c:v>738</c:v>
                </c:pt>
                <c:pt idx="2">
                  <c:v>131</c:v>
                </c:pt>
                <c:pt idx="3">
                  <c:v>217</c:v>
                </c:pt>
                <c:pt idx="4">
                  <c:v>196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5.5998324459583101E-3"/>
          <c:y val="0.42119007462768798"/>
          <c:w val="0.19688437668794201"/>
          <c:h val="0.314415159231456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0729864206960704"/>
          <c:y val="6.82243415312285E-2"/>
          <c:w val="0.31871422434461999"/>
          <c:h val="0.870855973454762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C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1A95CD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4.9356787283796303E-8"/>
                  <c:y val="-2.799916222979159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59,3%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179217188203702E-2"/>
                      <c:h val="9.0213300704388377E-2"/>
                    </c:manualLayout>
                  </c15:layout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53,4%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52,6%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32,2%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Beneficios en flexibilidad de horario o home office a mujeres que vuelven de su post natal</c:v>
                </c:pt>
                <c:pt idx="1">
                  <c:v>Bono o premio por estudios de los hijos</c:v>
                </c:pt>
                <c:pt idx="2">
                  <c:v>Guardería infantil</c:v>
                </c:pt>
                <c:pt idx="3">
                  <c:v>Actividades de vacaciones para los hijos</c:v>
                </c:pt>
                <c:pt idx="4">
                  <c:v>Día de los hijos en la oficina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1276</c:v>
                </c:pt>
                <c:pt idx="1">
                  <c:v>1149</c:v>
                </c:pt>
                <c:pt idx="2">
                  <c:v>1131</c:v>
                </c:pt>
                <c:pt idx="3">
                  <c:v>863</c:v>
                </c:pt>
                <c:pt idx="4">
                  <c:v>692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5209712"/>
        <c:axId val="285208928"/>
      </c:barChart>
      <c:valAx>
        <c:axId val="28520892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85209712"/>
        <c:crosses val="autoZero"/>
        <c:crossBetween val="between"/>
      </c:valAx>
      <c:catAx>
        <c:axId val="2852097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8520892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1120464226154103"/>
          <c:y val="0.12870524549882401"/>
          <c:w val="0.29358101410993698"/>
          <c:h val="0.742589509002350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6A6A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3120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1.25366239700843E-3"/>
                  <c:y val="-2.800274582021479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31,7%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179217188203702E-2"/>
                      <c:h val="9.0213300704388377E-2"/>
                    </c:manualLayout>
                  </c15:layout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53,3%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54,3%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Uso de vehículo de la empresa</c:v>
                </c:pt>
                <c:pt idx="1">
                  <c:v>Rendición o bono por movilización</c:v>
                </c:pt>
                <c:pt idx="2">
                  <c:v>Buses de acercamiento desde y hacia el lugar de trabajo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681</c:v>
                </c:pt>
                <c:pt idx="1">
                  <c:v>1145</c:v>
                </c:pt>
                <c:pt idx="2">
                  <c:v>1167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5209320"/>
        <c:axId val="285210496"/>
      </c:barChart>
      <c:valAx>
        <c:axId val="28521049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85209320"/>
        <c:crosses val="autoZero"/>
        <c:crossBetween val="between"/>
      </c:valAx>
      <c:catAx>
        <c:axId val="2852093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852104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721287716632099"/>
          <c:y val="0.11632637358839699"/>
          <c:w val="0.511564724027188"/>
          <c:h val="0.7673472528232060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CC0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4.20312339704857E-2"/>
                  <c:y val="-1.31772416927432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11117897240707"/>
                  <c:y val="-1.574044309282100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FFFFF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1146</c:v>
                </c:pt>
                <c:pt idx="1">
                  <c:v>1004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"/>
          <c:y val="0.435708375363272"/>
          <c:w val="0.231269837501168"/>
          <c:h val="0.128583542471456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spPr>
            <a:solidFill>
              <a:srgbClr val="F31206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A6A6A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1A95CD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A6A6A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D30017"/>
              </a:solidFill>
              <a:ln w="19050">
                <a:noFill/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tx1"/>
                        </a:solidFill>
                      </a:rPr>
                      <a:t>10,0%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tx1"/>
                        </a:solidFill>
                      </a:rPr>
                      <a:t>16,4%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tx1"/>
                        </a:solidFill>
                      </a:rPr>
                      <a:t>27,9%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tx1"/>
                        </a:solidFill>
                      </a:rPr>
                      <a:t>31,4%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tx1"/>
                        </a:solidFill>
                      </a:rPr>
                      <a:t>35,3%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tx1"/>
                        </a:solidFill>
                      </a:rPr>
                      <a:t>57,6%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tx1"/>
                        </a:solidFill>
                      </a:rPr>
                      <a:t>66,5%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b="0" dirty="0" smtClean="0">
                        <a:solidFill>
                          <a:schemeClr val="tx1"/>
                        </a:solidFill>
                      </a:rPr>
                      <a:t>77,4%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Hoja1!$A$2:$A$9</c:f>
              <c:strCache>
                <c:ptCount val="8"/>
                <c:pt idx="0">
                  <c:v>Deportes</c:v>
                </c:pt>
                <c:pt idx="1">
                  <c:v>Relajo y entretención</c:v>
                </c:pt>
                <c:pt idx="2">
                  <c:v>Transporte</c:v>
                </c:pt>
                <c:pt idx="3">
                  <c:v>Familia</c:v>
                </c:pt>
                <c:pt idx="4">
                  <c:v>Días Off</c:v>
                </c:pt>
                <c:pt idx="5">
                  <c:v>Salud y bienestar</c:v>
                </c:pt>
                <c:pt idx="6">
                  <c:v>Monetario</c:v>
                </c:pt>
                <c:pt idx="7">
                  <c:v>Alimentación</c:v>
                </c:pt>
              </c:strCache>
            </c:strRef>
          </c:cat>
          <c:val>
            <c:numRef>
              <c:f>Hoja1!$B$2:$B$9</c:f>
              <c:numCache>
                <c:formatCode>0.0%</c:formatCode>
                <c:ptCount val="8"/>
                <c:pt idx="0">
                  <c:v>0.10046511627907</c:v>
                </c:pt>
                <c:pt idx="1">
                  <c:v>0.16418604651162799</c:v>
                </c:pt>
                <c:pt idx="2">
                  <c:v>0.27860465116279098</c:v>
                </c:pt>
                <c:pt idx="3">
                  <c:v>0.314418604651163</c:v>
                </c:pt>
                <c:pt idx="4">
                  <c:v>0.353023255813953</c:v>
                </c:pt>
                <c:pt idx="5">
                  <c:v>0.57627906976744203</c:v>
                </c:pt>
                <c:pt idx="6">
                  <c:v>0.665116279069767</c:v>
                </c:pt>
                <c:pt idx="7">
                  <c:v>0.77395348837209299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Columna1</c:v>
                </c:pt>
              </c:strCache>
            </c:strRef>
          </c:tx>
          <c:invertIfNegative val="0"/>
          <c:cat>
            <c:strRef>
              <c:f>Hoja1!$A$2:$A$9</c:f>
              <c:strCache>
                <c:ptCount val="8"/>
                <c:pt idx="0">
                  <c:v>Deportes</c:v>
                </c:pt>
                <c:pt idx="1">
                  <c:v>Relajo y entretención</c:v>
                </c:pt>
                <c:pt idx="2">
                  <c:v>Transporte</c:v>
                </c:pt>
                <c:pt idx="3">
                  <c:v>Familia</c:v>
                </c:pt>
                <c:pt idx="4">
                  <c:v>Días Off</c:v>
                </c:pt>
                <c:pt idx="5">
                  <c:v>Salud y bienestar</c:v>
                </c:pt>
                <c:pt idx="6">
                  <c:v>Monetario</c:v>
                </c:pt>
                <c:pt idx="7">
                  <c:v>Alimentación</c:v>
                </c:pt>
              </c:strCache>
            </c:strRef>
          </c:cat>
          <c:val>
            <c:numRef>
              <c:f>Hoja1!$C$2:$C$9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54394032"/>
        <c:axId val="254394424"/>
      </c:barChart>
      <c:valAx>
        <c:axId val="25439442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254394032"/>
        <c:crosses val="autoZero"/>
        <c:crossBetween val="between"/>
      </c:valAx>
      <c:catAx>
        <c:axId val="254394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543944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29269299136617"/>
          <c:y val="9.9686028257456802E-2"/>
          <c:w val="0.33369546519438398"/>
          <c:h val="0.8006279434850860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spPr>
            <a:solidFill>
              <a:srgbClr val="F31206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1A95CD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35,5%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46,7%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18,3%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28,4%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Comedor y cocina en la oficina</c:v>
                </c:pt>
                <c:pt idx="1">
                  <c:v>Tarjeta o Ticket de almuerzo</c:v>
                </c:pt>
                <c:pt idx="2">
                  <c:v>Snack Gratis</c:v>
                </c:pt>
                <c:pt idx="3">
                  <c:v>Fruta o desayuno a libre disposición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764</c:v>
                </c:pt>
                <c:pt idx="1">
                  <c:v>1005</c:v>
                </c:pt>
                <c:pt idx="2">
                  <c:v>393</c:v>
                </c:pt>
                <c:pt idx="3">
                  <c:v>610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54395208"/>
        <c:axId val="254392464"/>
      </c:barChart>
      <c:valAx>
        <c:axId val="25439246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54395208"/>
        <c:crosses val="autoZero"/>
        <c:crossBetween val="between"/>
      </c:valAx>
      <c:catAx>
        <c:axId val="2543952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543924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429869282348999"/>
          <c:y val="0.101204089601479"/>
          <c:w val="0.33726386981614598"/>
          <c:h val="0.7975918207970420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C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1A95CD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1.0969935540425899E-3"/>
                  <c:y val="1.569017177383370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t" anchorCtr="0">
                    <a:noAutofit/>
                  </a:bodyPr>
                  <a:lstStyle/>
                  <a:p>
                    <a:pPr lvl="0" algn="ctr" rtl="0">
                      <a:defRPr lang="en-US" sz="1197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97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+mn-lt"/>
                        <a:ea typeface="+mn-ea"/>
                        <a:cs typeface="+mn-cs"/>
                      </a:rPr>
                      <a:t>76,</a:t>
                    </a:r>
                  </a:p>
                  <a:p>
                    <a:pPr lvl="0" algn="ctr" rtl="0">
                      <a:defRPr lang="en-US" sz="1197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97" b="0" i="0" u="none" strike="noStrike" kern="1200" baseline="0" dirty="0" smtClean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+mn-lt"/>
                        <a:ea typeface="+mn-ea"/>
                        <a:cs typeface="+mn-cs"/>
                      </a:rPr>
                      <a:t>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53660235181143"/>
                      <c:h val="8.1697217516260023E-2"/>
                    </c:manualLayout>
                  </c15:layout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0" dirty="0" smtClean="0"/>
                      <a:t>72,1%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="0" dirty="0" smtClean="0"/>
                      <a:t>73,5%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0" dirty="0" smtClean="0"/>
                      <a:t>52,9%</a:t>
                    </a:r>
                    <a:endParaRPr lang="en-US" b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Aguinaldo en Navidad y Fiestas Patrias</c:v>
                </c:pt>
                <c:pt idx="1">
                  <c:v>Bono por Vacaciones</c:v>
                </c:pt>
                <c:pt idx="2">
                  <c:v>Bono anual adicional</c:v>
                </c:pt>
                <c:pt idx="3">
                  <c:v>Bono por Almuerzo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1645</c:v>
                </c:pt>
                <c:pt idx="1">
                  <c:v>1550</c:v>
                </c:pt>
                <c:pt idx="2">
                  <c:v>1580</c:v>
                </c:pt>
                <c:pt idx="3">
                  <c:v>1137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54396776"/>
        <c:axId val="254396384"/>
      </c:barChart>
      <c:valAx>
        <c:axId val="25439638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54396776"/>
        <c:crosses val="autoZero"/>
        <c:crossBetween val="between"/>
      </c:valAx>
      <c:catAx>
        <c:axId val="2543967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543963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930085954485602"/>
          <c:y val="9.7854665373791797E-2"/>
          <c:w val="0.31405841166312598"/>
          <c:h val="0.804290669252415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3120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1A95CD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4.3268503280369901E-3"/>
                  <c:y val="-5.599832445958310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179217188203702E-2"/>
                      <c:h val="9.0213300704388377E-2"/>
                    </c:manualLayout>
                  </c15:layout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21,7%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15,4%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18,2%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Convenio o descuentos en Gym o centros deportivos</c:v>
                </c:pt>
                <c:pt idx="1">
                  <c:v>Realización de actividades deportivas en la oficina</c:v>
                </c:pt>
                <c:pt idx="2">
                  <c:v>Gimnasio en la oficina</c:v>
                </c:pt>
                <c:pt idx="3">
                  <c:v>Organizar una actividad deportiva fuera del horario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531</c:v>
                </c:pt>
                <c:pt idx="1">
                  <c:v>467</c:v>
                </c:pt>
                <c:pt idx="2">
                  <c:v>331</c:v>
                </c:pt>
                <c:pt idx="3">
                  <c:v>391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54390896"/>
        <c:axId val="254397952"/>
      </c:barChart>
      <c:valAx>
        <c:axId val="25439795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54390896"/>
        <c:crosses val="autoZero"/>
        <c:crossBetween val="between"/>
      </c:valAx>
      <c:catAx>
        <c:axId val="2543908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543979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/>
      </a:pPr>
      <a:endParaRPr lang="es-C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812785570752395"/>
          <c:y val="0.104983305047401"/>
          <c:w val="0.30311305223857199"/>
          <c:h val="0.7900333899051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C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4.3268503280369901E-3"/>
                  <c:y val="-5.599832445958310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33,%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179217188203702E-2"/>
                      <c:h val="9.0213300704388377E-2"/>
                    </c:manualLayout>
                  </c15:layout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55,1%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Días de descanzo adicional a las vacaciones</c:v>
                </c:pt>
                <c:pt idx="1">
                  <c:v>Día de cumpleaños libre</c:v>
                </c:pt>
                <c:pt idx="2">
                  <c:v>Posibilidad de vacaciones sin goce de sueldo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1184</c:v>
                </c:pt>
                <c:pt idx="1">
                  <c:v>1354</c:v>
                </c:pt>
                <c:pt idx="2">
                  <c:v>710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4313176"/>
        <c:axId val="284313960"/>
      </c:barChart>
      <c:valAx>
        <c:axId val="28431396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84313176"/>
        <c:crosses val="autoZero"/>
        <c:crossBetween val="between"/>
      </c:valAx>
      <c:catAx>
        <c:axId val="2843131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8431396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2621692085452796"/>
          <c:y val="9.5146820130258894E-2"/>
          <c:w val="0.34262116119522601"/>
          <c:h val="0.755750839539725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1A95CD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C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4.3268503280369901E-3"/>
                  <c:y val="-5.599832445958310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179217188203702E-2"/>
                      <c:h val="9.0213300704388377E-2"/>
                    </c:manualLayout>
                  </c15:layout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33,9%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28,1%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Espacios e implementos de entretención en la oficina</c:v>
                </c:pt>
                <c:pt idx="1">
                  <c:v>Espacios para dormir siesta</c:v>
                </c:pt>
                <c:pt idx="2">
                  <c:v>Permite el vestuario informal para ir a trabajar</c:v>
                </c:pt>
                <c:pt idx="3">
                  <c:v>Realiza celebraciones dentro de la oficina o fuera de ella periódicamente, organizadas y financiadas por la oficina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322</c:v>
                </c:pt>
                <c:pt idx="1">
                  <c:v>409</c:v>
                </c:pt>
                <c:pt idx="2">
                  <c:v>728</c:v>
                </c:pt>
                <c:pt idx="3">
                  <c:v>604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4311216"/>
        <c:axId val="284312392"/>
      </c:barChart>
      <c:valAx>
        <c:axId val="28431239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84311216"/>
        <c:crosses val="autoZero"/>
        <c:crossBetween val="between"/>
      </c:valAx>
      <c:catAx>
        <c:axId val="2843112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843123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7196107953654096"/>
          <c:y val="8.4757674658872698E-2"/>
          <c:w val="0.29337730611009799"/>
          <c:h val="0.830485068362979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Empresas entre 1 y 30 colaboradores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3120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8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1A95CD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8.8819149408612495E-3"/>
                  <c:y val="-6.909585140120379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72,7%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179217188203702E-2"/>
                      <c:h val="9.0213300704388377E-2"/>
                    </c:manualLayout>
                  </c15:layout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66,9%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65,6%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61,1%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r"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Seguro medico complementario gratuito</c:v>
                </c:pt>
                <c:pt idx="1">
                  <c:v>Seguro de vida gratuito</c:v>
                </c:pt>
                <c:pt idx="2">
                  <c:v>Pago de días licencias no pagados por la isapre</c:v>
                </c:pt>
                <c:pt idx="3">
                  <c:v>Pago de diferencia del sueldo en licencia de maternidad a mujeres que sobrepasan el tope de la isapre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1564</c:v>
                </c:pt>
                <c:pt idx="1">
                  <c:v>1438</c:v>
                </c:pt>
                <c:pt idx="2">
                  <c:v>1410</c:v>
                </c:pt>
                <c:pt idx="3">
                  <c:v>1313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2935888"/>
        <c:axId val="212936672"/>
      </c:barChart>
      <c:valAx>
        <c:axId val="21293667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212935888"/>
        <c:crosses val="autoZero"/>
        <c:crossBetween val="between"/>
      </c:valAx>
      <c:catAx>
        <c:axId val="2129358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129366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r">
        <a:defRPr/>
      </a:pPr>
      <a:endParaRPr lang="es-C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6096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142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1191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836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880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73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886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47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417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265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767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1ED04-FACA-4183-82A9-703FAC17F549}" type="datetimeFigureOut">
              <a:rPr lang="es-CL" smtClean="0"/>
              <a:t>14-06-2018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6E840-B793-4A1F-B4B2-D740E3B6AE7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877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emf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7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1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0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1" r="7835" b="14278"/>
          <a:stretch/>
        </p:blipFill>
        <p:spPr>
          <a:xfrm>
            <a:off x="0" y="-27273"/>
            <a:ext cx="12192000" cy="690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58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798366" y="431140"/>
            <a:ext cx="295720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rgbClr val="DC0000"/>
                </a:solidFill>
              </a:rPr>
              <a:t>BENEFICIOS</a:t>
            </a:r>
            <a:endParaRPr lang="es-ES" sz="3200" dirty="0">
              <a:solidFill>
                <a:srgbClr val="DC0000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371929" y="1016801"/>
            <a:ext cx="3419928" cy="0"/>
          </a:xfrm>
          <a:prstGeom prst="line">
            <a:avLst/>
          </a:prstGeom>
          <a:ln>
            <a:solidFill>
              <a:srgbClr val="CC0000"/>
            </a:solidFill>
            <a:headEnd type="none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uadroTexto 20"/>
          <p:cNvSpPr txBox="1"/>
          <p:nvPr/>
        </p:nvSpPr>
        <p:spPr>
          <a:xfrm>
            <a:off x="898221" y="1486860"/>
            <a:ext cx="10234997" cy="17081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ES_tradnl" sz="2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Quisimos averiguar qué es lo que piensan los trabajadores chilenos respecto a los beneficios que entregan las empresas, qué tan relevantes son para ellos, qué tipo, cuales valoran, etc.</a:t>
            </a:r>
          </a:p>
          <a:p>
            <a:pPr algn="just"/>
            <a:endParaRPr lang="es-ES_tradnl" sz="2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s-ES_tradnl" sz="2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Para eso encuestamos a: </a:t>
            </a:r>
          </a:p>
          <a:p>
            <a:pPr algn="just"/>
            <a:endParaRPr lang="es-ES_tradnl" sz="2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1" name="Imagen 10" descr="roj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727" y="5957453"/>
            <a:ext cx="1524000" cy="7620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3901" y="3680963"/>
            <a:ext cx="9709560" cy="133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8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798366" y="431140"/>
            <a:ext cx="295720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rgbClr val="DC0000"/>
                </a:solidFill>
              </a:rPr>
              <a:t>BENEFICIOS</a:t>
            </a:r>
            <a:endParaRPr lang="es-ES" sz="3200" dirty="0">
              <a:solidFill>
                <a:srgbClr val="DC0000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371929" y="1016801"/>
            <a:ext cx="3419928" cy="0"/>
          </a:xfrm>
          <a:prstGeom prst="line">
            <a:avLst/>
          </a:prstGeom>
          <a:ln>
            <a:solidFill>
              <a:srgbClr val="CC0000"/>
            </a:solidFill>
            <a:headEnd type="none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uadroTexto 20"/>
          <p:cNvSpPr txBox="1"/>
          <p:nvPr/>
        </p:nvSpPr>
        <p:spPr>
          <a:xfrm>
            <a:off x="898221" y="1292271"/>
            <a:ext cx="9724955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ES_tradnl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Realizamos una encuesta a </a:t>
            </a:r>
            <a:r>
              <a:rPr lang="es-ES_tradnl" sz="2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nuestros </a:t>
            </a:r>
            <a:r>
              <a:rPr lang="es-ES_tradnl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usuarios, </a:t>
            </a:r>
            <a:r>
              <a:rPr lang="es-ES_tradnl" sz="2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¿sabes </a:t>
            </a:r>
            <a:r>
              <a:rPr lang="es-ES_tradnl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 que nos dijeron?</a:t>
            </a:r>
          </a:p>
        </p:txBody>
      </p:sp>
      <p:pic>
        <p:nvPicPr>
          <p:cNvPr id="11" name="Imagen 10" descr="roj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727" y="5957453"/>
            <a:ext cx="1524000" cy="762000"/>
          </a:xfrm>
          <a:prstGeom prst="rect">
            <a:avLst/>
          </a:prstGeom>
        </p:spPr>
      </p:pic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1240929160"/>
              </p:ext>
            </p:extLst>
          </p:nvPr>
        </p:nvGraphicFramePr>
        <p:xfrm>
          <a:off x="5311010" y="1724503"/>
          <a:ext cx="6803775" cy="4535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Elipse 12"/>
          <p:cNvSpPr/>
          <p:nvPr/>
        </p:nvSpPr>
        <p:spPr>
          <a:xfrm>
            <a:off x="8973741" y="3215850"/>
            <a:ext cx="1548506" cy="1548506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Elipse 13"/>
          <p:cNvSpPr/>
          <p:nvPr/>
        </p:nvSpPr>
        <p:spPr>
          <a:xfrm>
            <a:off x="9236275" y="3478401"/>
            <a:ext cx="1026870" cy="102687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1096676" y="4268157"/>
            <a:ext cx="3624956" cy="107793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CONSIDERA RELEVANTE LOS BENEFICIOS A LA HORA DE ELEGIR UN TRABAJO</a:t>
            </a:r>
            <a:endParaRPr lang="es-ES_tradnl" sz="2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480317" y="2425980"/>
            <a:ext cx="265195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1600" b="1" dirty="0">
                <a:solidFill>
                  <a:srgbClr val="D30017"/>
                </a:solidFill>
              </a:rPr>
              <a:t>¿Qué tan relevante son los beneficios que ofrece una empresa a la hora de elegir un nuevo puesto de trabajo?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3117" y="2498943"/>
            <a:ext cx="3163672" cy="161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33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798366" y="431140"/>
            <a:ext cx="295720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rgbClr val="DC0000"/>
                </a:solidFill>
              </a:rPr>
              <a:t>BENEFICIOS</a:t>
            </a:r>
            <a:endParaRPr lang="es-ES" sz="3200" dirty="0">
              <a:solidFill>
                <a:srgbClr val="DC0000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371929" y="1016801"/>
            <a:ext cx="3419928" cy="0"/>
          </a:xfrm>
          <a:prstGeom prst="line">
            <a:avLst/>
          </a:prstGeom>
          <a:ln>
            <a:solidFill>
              <a:srgbClr val="CC0000"/>
            </a:solidFill>
            <a:headEnd type="none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agen 10" descr="roj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727" y="5957453"/>
            <a:ext cx="1524000" cy="7620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6187027" y="2404875"/>
            <a:ext cx="2180811" cy="109773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L" sz="1600" b="1" dirty="0" smtClean="0">
                <a:solidFill>
                  <a:srgbClr val="CC0000"/>
                </a:solidFill>
              </a:rPr>
              <a:t>Si </a:t>
            </a:r>
            <a:r>
              <a:rPr lang="es-CL" sz="1600" b="1" dirty="0">
                <a:solidFill>
                  <a:srgbClr val="CC0000"/>
                </a:solidFill>
              </a:rPr>
              <a:t>actualmente trabajas de forma dependiente en una empresa </a:t>
            </a:r>
            <a:r>
              <a:rPr lang="es-CL" sz="1600" b="1" dirty="0" smtClean="0">
                <a:solidFill>
                  <a:srgbClr val="CC0000"/>
                </a:solidFill>
              </a:rPr>
              <a:t>¿Posees beneficios</a:t>
            </a:r>
            <a:r>
              <a:rPr lang="es-ES" sz="1600" b="1" dirty="0" smtClean="0">
                <a:solidFill>
                  <a:srgbClr val="CC0000"/>
                </a:solidFill>
              </a:rPr>
              <a:t>? </a:t>
            </a:r>
            <a:endParaRPr lang="es-ES" sz="1600" b="1" dirty="0">
              <a:solidFill>
                <a:srgbClr val="CC0000"/>
              </a:solidFill>
            </a:endParaRPr>
          </a:p>
        </p:txBody>
      </p:sp>
      <p:graphicFrame>
        <p:nvGraphicFramePr>
          <p:cNvPr id="17" name="Gráfico 16"/>
          <p:cNvGraphicFramePr/>
          <p:nvPr>
            <p:extLst>
              <p:ext uri="{D42A27DB-BD31-4B8C-83A1-F6EECF244321}">
                <p14:modId xmlns:p14="http://schemas.microsoft.com/office/powerpoint/2010/main" val="2684062228"/>
              </p:ext>
            </p:extLst>
          </p:nvPr>
        </p:nvGraphicFramePr>
        <p:xfrm>
          <a:off x="6119906" y="2140485"/>
          <a:ext cx="4880165" cy="3144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Elipse 17"/>
          <p:cNvSpPr/>
          <p:nvPr/>
        </p:nvSpPr>
        <p:spPr>
          <a:xfrm>
            <a:off x="9083195" y="3041741"/>
            <a:ext cx="1240650" cy="124065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Elipse 18"/>
          <p:cNvSpPr/>
          <p:nvPr/>
        </p:nvSpPr>
        <p:spPr>
          <a:xfrm>
            <a:off x="9261155" y="3219718"/>
            <a:ext cx="888162" cy="888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1506362" y="3930186"/>
            <a:ext cx="3624956" cy="107793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 LAS EMPRESAS ACTUALMENTE ENTREGA ALGÚN TIPO DE BENEFICIOS</a:t>
            </a:r>
            <a:endParaRPr lang="es-ES_tradnl" sz="2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9713" y="2140484"/>
            <a:ext cx="3266318" cy="159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1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798366" y="431140"/>
            <a:ext cx="295720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rgbClr val="DC0000"/>
                </a:solidFill>
              </a:rPr>
              <a:t>BENEFICIOS</a:t>
            </a:r>
            <a:endParaRPr lang="es-ES" sz="3200" dirty="0">
              <a:solidFill>
                <a:srgbClr val="DC0000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371929" y="1016801"/>
            <a:ext cx="3419928" cy="0"/>
          </a:xfrm>
          <a:prstGeom prst="line">
            <a:avLst/>
          </a:prstGeom>
          <a:ln>
            <a:solidFill>
              <a:srgbClr val="CC0000"/>
            </a:solidFill>
            <a:headEnd type="none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agen 10" descr="roj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727" y="5957453"/>
            <a:ext cx="1524000" cy="7620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868338" y="1334525"/>
            <a:ext cx="982954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rgbClr val="CC0000"/>
                </a:solidFill>
              </a:rPr>
              <a:t>Elige las 3 área de beneficios más relevantes para </a:t>
            </a:r>
            <a:r>
              <a:rPr lang="es-ES_tradnl" b="1" dirty="0" smtClean="0">
                <a:solidFill>
                  <a:srgbClr val="CC0000"/>
                </a:solidFill>
              </a:rPr>
              <a:t>ti</a:t>
            </a:r>
            <a:endParaRPr lang="es-ES_tradnl" b="1" dirty="0">
              <a:solidFill>
                <a:srgbClr val="CC0000"/>
              </a:solidFill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5612134" y="2637747"/>
            <a:ext cx="1894090" cy="189409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Elipse 18"/>
          <p:cNvSpPr/>
          <p:nvPr/>
        </p:nvSpPr>
        <p:spPr>
          <a:xfrm>
            <a:off x="5882920" y="2908550"/>
            <a:ext cx="1355950" cy="13559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3679588938"/>
              </p:ext>
            </p:extLst>
          </p:nvPr>
        </p:nvGraphicFramePr>
        <p:xfrm>
          <a:off x="4455357" y="2040050"/>
          <a:ext cx="6995367" cy="3746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1046881" y="2913325"/>
            <a:ext cx="3039737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Los beneficios de alimentación, monetarios, de salud y bienestar son los más valorados ya que son transversales a personas de distintos sexos y edades, cubren necesidades básicas de los colaboradores.</a:t>
            </a:r>
            <a:endParaRPr lang="es-ES_tradn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81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798366" y="431140"/>
            <a:ext cx="295720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rgbClr val="DC0000"/>
                </a:solidFill>
              </a:rPr>
              <a:t>BENEFICIOS</a:t>
            </a:r>
            <a:endParaRPr lang="es-ES" sz="3200" dirty="0">
              <a:solidFill>
                <a:srgbClr val="DC0000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371929" y="1016801"/>
            <a:ext cx="3419928" cy="0"/>
          </a:xfrm>
          <a:prstGeom prst="line">
            <a:avLst/>
          </a:prstGeom>
          <a:ln>
            <a:solidFill>
              <a:srgbClr val="CC0000"/>
            </a:solidFill>
            <a:headEnd type="none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agen 10" descr="roj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727" y="5957453"/>
            <a:ext cx="1524000" cy="7620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868338" y="1269462"/>
            <a:ext cx="1054134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D30017"/>
                </a:solidFill>
              </a:rPr>
              <a:t>Que tan relevante para ti al momento de elegir un trabajo pueden ser cada uno de los siguientes beneficios</a:t>
            </a:r>
          </a:p>
        </p:txBody>
      </p:sp>
      <p:sp>
        <p:nvSpPr>
          <p:cNvPr id="18" name="Elipse 17"/>
          <p:cNvSpPr/>
          <p:nvPr/>
        </p:nvSpPr>
        <p:spPr>
          <a:xfrm>
            <a:off x="5612134" y="2897901"/>
            <a:ext cx="1894090" cy="189409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Elipse 18"/>
          <p:cNvSpPr/>
          <p:nvPr/>
        </p:nvSpPr>
        <p:spPr>
          <a:xfrm>
            <a:off x="5882920" y="3168704"/>
            <a:ext cx="1355950" cy="13559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3182923020"/>
              </p:ext>
            </p:extLst>
          </p:nvPr>
        </p:nvGraphicFramePr>
        <p:xfrm>
          <a:off x="260812" y="2262755"/>
          <a:ext cx="4493714" cy="1673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dondear rectángulo de esquina sencilla 12"/>
          <p:cNvSpPr/>
          <p:nvPr/>
        </p:nvSpPr>
        <p:spPr>
          <a:xfrm>
            <a:off x="919399" y="1911610"/>
            <a:ext cx="1844000" cy="266844"/>
          </a:xfrm>
          <a:prstGeom prst="round1Rect">
            <a:avLst>
              <a:gd name="adj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00" b="1" dirty="0" smtClean="0"/>
              <a:t>ALIMENTACIÓN</a:t>
            </a:r>
            <a:endParaRPr lang="es-CL" sz="1300" b="1" dirty="0"/>
          </a:p>
        </p:txBody>
      </p:sp>
      <p:sp>
        <p:nvSpPr>
          <p:cNvPr id="14" name="Triángulo isósceles 13"/>
          <p:cNvSpPr/>
          <p:nvPr/>
        </p:nvSpPr>
        <p:spPr>
          <a:xfrm rot="10800000">
            <a:off x="1767975" y="2175947"/>
            <a:ext cx="151302" cy="83814"/>
          </a:xfrm>
          <a:prstGeom prst="triangle">
            <a:avLst/>
          </a:prstGeom>
          <a:solidFill>
            <a:srgbClr val="26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dondear rectángulo de esquina sencilla 19"/>
          <p:cNvSpPr/>
          <p:nvPr/>
        </p:nvSpPr>
        <p:spPr>
          <a:xfrm>
            <a:off x="5550417" y="4350750"/>
            <a:ext cx="1844000" cy="266844"/>
          </a:xfrm>
          <a:prstGeom prst="round1Rect">
            <a:avLst>
              <a:gd name="adj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00" b="1" dirty="0" smtClean="0"/>
              <a:t>BENEFICIO MONETARIO</a:t>
            </a:r>
            <a:endParaRPr lang="es-CL" sz="1300" b="1" dirty="0"/>
          </a:p>
        </p:txBody>
      </p:sp>
      <p:sp>
        <p:nvSpPr>
          <p:cNvPr id="21" name="Triángulo isósceles 20"/>
          <p:cNvSpPr/>
          <p:nvPr/>
        </p:nvSpPr>
        <p:spPr>
          <a:xfrm rot="10800000">
            <a:off x="6398993" y="4615087"/>
            <a:ext cx="151302" cy="83814"/>
          </a:xfrm>
          <a:prstGeom prst="triangle">
            <a:avLst/>
          </a:prstGeom>
          <a:solidFill>
            <a:srgbClr val="26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2" name="Gráfico 21"/>
          <p:cNvGraphicFramePr/>
          <p:nvPr>
            <p:extLst>
              <p:ext uri="{D42A27DB-BD31-4B8C-83A1-F6EECF244321}">
                <p14:modId xmlns:p14="http://schemas.microsoft.com/office/powerpoint/2010/main" val="2570175955"/>
              </p:ext>
            </p:extLst>
          </p:nvPr>
        </p:nvGraphicFramePr>
        <p:xfrm>
          <a:off x="5541613" y="4639826"/>
          <a:ext cx="4672899" cy="1631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Gráfico 22"/>
          <p:cNvGraphicFramePr/>
          <p:nvPr>
            <p:extLst>
              <p:ext uri="{D42A27DB-BD31-4B8C-83A1-F6EECF244321}">
                <p14:modId xmlns:p14="http://schemas.microsoft.com/office/powerpoint/2010/main" val="410112354"/>
              </p:ext>
            </p:extLst>
          </p:nvPr>
        </p:nvGraphicFramePr>
        <p:xfrm>
          <a:off x="896229" y="4686052"/>
          <a:ext cx="4019437" cy="1687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4" name="Redondear rectángulo de esquina sencilla 23"/>
          <p:cNvSpPr/>
          <p:nvPr/>
        </p:nvSpPr>
        <p:spPr>
          <a:xfrm>
            <a:off x="919399" y="4342229"/>
            <a:ext cx="1844000" cy="266844"/>
          </a:xfrm>
          <a:prstGeom prst="round1Rect">
            <a:avLst>
              <a:gd name="adj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00" b="1" dirty="0" smtClean="0"/>
              <a:t>DEPORTES</a:t>
            </a:r>
            <a:endParaRPr lang="es-CL" sz="1300" b="1" dirty="0"/>
          </a:p>
        </p:txBody>
      </p:sp>
      <p:sp>
        <p:nvSpPr>
          <p:cNvPr id="25" name="Triángulo isósceles 24"/>
          <p:cNvSpPr/>
          <p:nvPr/>
        </p:nvSpPr>
        <p:spPr>
          <a:xfrm rot="10800000">
            <a:off x="1767975" y="4606566"/>
            <a:ext cx="151302" cy="83814"/>
          </a:xfrm>
          <a:prstGeom prst="triangle">
            <a:avLst/>
          </a:prstGeom>
          <a:solidFill>
            <a:srgbClr val="26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Redondear rectángulo de esquina sencilla 25"/>
          <p:cNvSpPr/>
          <p:nvPr/>
        </p:nvSpPr>
        <p:spPr>
          <a:xfrm>
            <a:off x="5506624" y="1933507"/>
            <a:ext cx="1844000" cy="266844"/>
          </a:xfrm>
          <a:prstGeom prst="round1Rect">
            <a:avLst>
              <a:gd name="adj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00" b="1" dirty="0" smtClean="0"/>
              <a:t>DÍAS OFF</a:t>
            </a:r>
            <a:endParaRPr lang="es-CL" sz="1300" b="1" dirty="0"/>
          </a:p>
        </p:txBody>
      </p:sp>
      <p:sp>
        <p:nvSpPr>
          <p:cNvPr id="27" name="Triángulo isósceles 26"/>
          <p:cNvSpPr/>
          <p:nvPr/>
        </p:nvSpPr>
        <p:spPr>
          <a:xfrm rot="10800000">
            <a:off x="6355200" y="2197844"/>
            <a:ext cx="151302" cy="83814"/>
          </a:xfrm>
          <a:prstGeom prst="triangle">
            <a:avLst/>
          </a:prstGeom>
          <a:solidFill>
            <a:srgbClr val="26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28" name="Gráfico 27"/>
          <p:cNvGraphicFramePr/>
          <p:nvPr>
            <p:extLst>
              <p:ext uri="{D42A27DB-BD31-4B8C-83A1-F6EECF244321}">
                <p14:modId xmlns:p14="http://schemas.microsoft.com/office/powerpoint/2010/main" val="3989342237"/>
              </p:ext>
            </p:extLst>
          </p:nvPr>
        </p:nvGraphicFramePr>
        <p:xfrm>
          <a:off x="5517757" y="2390801"/>
          <a:ext cx="3700484" cy="1572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9" name="CuadroTexto 28"/>
          <p:cNvSpPr txBox="1"/>
          <p:nvPr/>
        </p:nvSpPr>
        <p:spPr>
          <a:xfrm>
            <a:off x="8898155" y="2434821"/>
            <a:ext cx="2422108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ES_trad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flexibilidad en días libres, vacaciones y tiempos flexibles de trabajo son altamente valorados por las madres trabajadoras, jóvenes </a:t>
            </a:r>
            <a:r>
              <a:rPr lang="es-ES_trad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millennials</a:t>
            </a:r>
            <a:r>
              <a:rPr lang="es-ES_trad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quienes buscan compatibilizar su vida personal con la laboral.</a:t>
            </a:r>
            <a:endParaRPr lang="es-ES_tradnl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908686" y="4083869"/>
            <a:ext cx="105648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5035221" y="1904193"/>
            <a:ext cx="16456" cy="4314676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44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798366" y="431140"/>
            <a:ext cx="295720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solidFill>
                  <a:srgbClr val="DC0000"/>
                </a:solidFill>
              </a:rPr>
              <a:t>BENEFICIOS</a:t>
            </a:r>
            <a:endParaRPr lang="es-ES" sz="3200" dirty="0">
              <a:solidFill>
                <a:srgbClr val="DC0000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371929" y="1016801"/>
            <a:ext cx="3419928" cy="0"/>
          </a:xfrm>
          <a:prstGeom prst="line">
            <a:avLst/>
          </a:prstGeom>
          <a:ln>
            <a:solidFill>
              <a:srgbClr val="CC0000"/>
            </a:solidFill>
            <a:headEnd type="none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Imagen 10" descr="roj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727" y="5957453"/>
            <a:ext cx="1524000" cy="7620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868338" y="1269462"/>
            <a:ext cx="1054134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D30017"/>
                </a:solidFill>
              </a:rPr>
              <a:t>Que tan relevante para ti al momento de elegir un trabajo pueden ser cada uno de los siguientes beneficios</a:t>
            </a:r>
          </a:p>
        </p:txBody>
      </p:sp>
      <p:sp>
        <p:nvSpPr>
          <p:cNvPr id="18" name="Elipse 17"/>
          <p:cNvSpPr/>
          <p:nvPr/>
        </p:nvSpPr>
        <p:spPr>
          <a:xfrm>
            <a:off x="5612134" y="2897901"/>
            <a:ext cx="1894090" cy="189409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Elipse 18"/>
          <p:cNvSpPr/>
          <p:nvPr/>
        </p:nvSpPr>
        <p:spPr>
          <a:xfrm>
            <a:off x="5882920" y="3168704"/>
            <a:ext cx="1355950" cy="13559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dondear rectángulo de esquina sencilla 12"/>
          <p:cNvSpPr/>
          <p:nvPr/>
        </p:nvSpPr>
        <p:spPr>
          <a:xfrm>
            <a:off x="919398" y="1911610"/>
            <a:ext cx="1959933" cy="256235"/>
          </a:xfrm>
          <a:prstGeom prst="round1Rect">
            <a:avLst>
              <a:gd name="adj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00" b="1" dirty="0" smtClean="0"/>
              <a:t>RELAJO Y ENTRETENCIÓN</a:t>
            </a:r>
            <a:endParaRPr lang="es-CL" sz="1300" b="1" dirty="0"/>
          </a:p>
        </p:txBody>
      </p:sp>
      <p:sp>
        <p:nvSpPr>
          <p:cNvPr id="14" name="Triángulo isósceles 13"/>
          <p:cNvSpPr/>
          <p:nvPr/>
        </p:nvSpPr>
        <p:spPr>
          <a:xfrm rot="10800000">
            <a:off x="1833663" y="2164998"/>
            <a:ext cx="151302" cy="83814"/>
          </a:xfrm>
          <a:prstGeom prst="triangle">
            <a:avLst/>
          </a:prstGeom>
          <a:solidFill>
            <a:srgbClr val="26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dondear rectángulo de esquina sencilla 19"/>
          <p:cNvSpPr/>
          <p:nvPr/>
        </p:nvSpPr>
        <p:spPr>
          <a:xfrm>
            <a:off x="5550417" y="4350750"/>
            <a:ext cx="1844000" cy="266844"/>
          </a:xfrm>
          <a:prstGeom prst="round1Rect">
            <a:avLst>
              <a:gd name="adj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00" b="1" dirty="0" smtClean="0"/>
              <a:t>TRANSPORTE</a:t>
            </a:r>
            <a:endParaRPr lang="es-CL" sz="1300" b="1" dirty="0"/>
          </a:p>
        </p:txBody>
      </p:sp>
      <p:sp>
        <p:nvSpPr>
          <p:cNvPr id="21" name="Triángulo isósceles 20"/>
          <p:cNvSpPr/>
          <p:nvPr/>
        </p:nvSpPr>
        <p:spPr>
          <a:xfrm rot="10800000">
            <a:off x="6398993" y="4615087"/>
            <a:ext cx="151302" cy="83814"/>
          </a:xfrm>
          <a:prstGeom prst="triangle">
            <a:avLst/>
          </a:prstGeom>
          <a:solidFill>
            <a:srgbClr val="26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dondear rectángulo de esquina sencilla 23"/>
          <p:cNvSpPr/>
          <p:nvPr/>
        </p:nvSpPr>
        <p:spPr>
          <a:xfrm>
            <a:off x="919399" y="4342229"/>
            <a:ext cx="1844000" cy="266844"/>
          </a:xfrm>
          <a:prstGeom prst="round1Rect">
            <a:avLst>
              <a:gd name="adj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00" b="1" dirty="0" smtClean="0"/>
              <a:t>FAMILIA</a:t>
            </a:r>
            <a:endParaRPr lang="es-CL" sz="1300" b="1" dirty="0"/>
          </a:p>
        </p:txBody>
      </p:sp>
      <p:sp>
        <p:nvSpPr>
          <p:cNvPr id="25" name="Triángulo isósceles 24"/>
          <p:cNvSpPr/>
          <p:nvPr/>
        </p:nvSpPr>
        <p:spPr>
          <a:xfrm rot="10800000">
            <a:off x="1767975" y="4606566"/>
            <a:ext cx="151302" cy="83814"/>
          </a:xfrm>
          <a:prstGeom prst="triangle">
            <a:avLst/>
          </a:prstGeom>
          <a:solidFill>
            <a:srgbClr val="26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Redondear rectángulo de esquina sencilla 25"/>
          <p:cNvSpPr/>
          <p:nvPr/>
        </p:nvSpPr>
        <p:spPr>
          <a:xfrm>
            <a:off x="5506624" y="1933507"/>
            <a:ext cx="1844000" cy="266844"/>
          </a:xfrm>
          <a:prstGeom prst="round1Rect">
            <a:avLst>
              <a:gd name="adj" fmla="val 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1300" b="1" dirty="0" smtClean="0"/>
              <a:t>SALUD Y BIENESTAR</a:t>
            </a:r>
            <a:endParaRPr lang="es-CL" sz="1300" b="1" dirty="0"/>
          </a:p>
        </p:txBody>
      </p:sp>
      <p:sp>
        <p:nvSpPr>
          <p:cNvPr id="27" name="Triángulo isósceles 26"/>
          <p:cNvSpPr/>
          <p:nvPr/>
        </p:nvSpPr>
        <p:spPr>
          <a:xfrm rot="10800000">
            <a:off x="6355200" y="2197844"/>
            <a:ext cx="151302" cy="83814"/>
          </a:xfrm>
          <a:prstGeom prst="triangle">
            <a:avLst/>
          </a:prstGeom>
          <a:solidFill>
            <a:srgbClr val="26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4" name="Conector recto 3"/>
          <p:cNvCxnSpPr/>
          <p:nvPr/>
        </p:nvCxnSpPr>
        <p:spPr>
          <a:xfrm>
            <a:off x="908686" y="4083869"/>
            <a:ext cx="105648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5035221" y="1904193"/>
            <a:ext cx="16456" cy="4314676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Gráfico 30"/>
          <p:cNvGraphicFramePr/>
          <p:nvPr>
            <p:extLst>
              <p:ext uri="{D42A27DB-BD31-4B8C-83A1-F6EECF244321}">
                <p14:modId xmlns:p14="http://schemas.microsoft.com/office/powerpoint/2010/main" val="2176088203"/>
              </p:ext>
            </p:extLst>
          </p:nvPr>
        </p:nvGraphicFramePr>
        <p:xfrm>
          <a:off x="217605" y="2261062"/>
          <a:ext cx="4424702" cy="1824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2" name="Gráfico 31"/>
          <p:cNvGraphicFramePr/>
          <p:nvPr>
            <p:extLst>
              <p:ext uri="{D42A27DB-BD31-4B8C-83A1-F6EECF244321}">
                <p14:modId xmlns:p14="http://schemas.microsoft.com/office/powerpoint/2010/main" val="88038543"/>
              </p:ext>
            </p:extLst>
          </p:nvPr>
        </p:nvGraphicFramePr>
        <p:xfrm>
          <a:off x="5517538" y="2299230"/>
          <a:ext cx="4653182" cy="1697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3" name="Gráfico 32"/>
          <p:cNvGraphicFramePr/>
          <p:nvPr>
            <p:extLst>
              <p:ext uri="{D42A27DB-BD31-4B8C-83A1-F6EECF244321}">
                <p14:modId xmlns:p14="http://schemas.microsoft.com/office/powerpoint/2010/main" val="1773047339"/>
              </p:ext>
            </p:extLst>
          </p:nvPr>
        </p:nvGraphicFramePr>
        <p:xfrm>
          <a:off x="527592" y="4705823"/>
          <a:ext cx="4646316" cy="1738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Gráfico 33"/>
          <p:cNvGraphicFramePr/>
          <p:nvPr>
            <p:extLst>
              <p:ext uri="{D42A27DB-BD31-4B8C-83A1-F6EECF244321}">
                <p14:modId xmlns:p14="http://schemas.microsoft.com/office/powerpoint/2010/main" val="2553259331"/>
              </p:ext>
            </p:extLst>
          </p:nvPr>
        </p:nvGraphicFramePr>
        <p:xfrm>
          <a:off x="4750588" y="4738308"/>
          <a:ext cx="5832405" cy="1455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62686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32727</TotalTime>
  <Words>330</Words>
  <Application>Microsoft Office PowerPoint</Application>
  <PresentationFormat>Panorámica</PresentationFormat>
  <Paragraphs>74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Darko González</dc:creator>
  <cp:keywords/>
  <dc:description/>
  <cp:lastModifiedBy>HP</cp:lastModifiedBy>
  <cp:revision>110</cp:revision>
  <dcterms:created xsi:type="dcterms:W3CDTF">2018-02-02T13:39:56Z</dcterms:created>
  <dcterms:modified xsi:type="dcterms:W3CDTF">2018-06-14T16:50:21Z</dcterms:modified>
  <cp:category/>
</cp:coreProperties>
</file>